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  <p:sldMasterId id="2147483789" r:id="rId2"/>
  </p:sldMasterIdLst>
  <p:sldIdLst>
    <p:sldId id="267" r:id="rId3"/>
    <p:sldId id="295" r:id="rId4"/>
    <p:sldId id="285" r:id="rId5"/>
    <p:sldId id="291" r:id="rId6"/>
    <p:sldId id="287" r:id="rId7"/>
    <p:sldId id="292" r:id="rId8"/>
    <p:sldId id="288" r:id="rId9"/>
    <p:sldId id="289" r:id="rId10"/>
    <p:sldId id="293" r:id="rId11"/>
    <p:sldId id="29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 Savari" initials="RS" lastIdx="1" clrIdx="0">
    <p:extLst>
      <p:ext uri="{19B8F6BF-5375-455C-9EA6-DF929625EA0E}">
        <p15:presenceInfo xmlns:p15="http://schemas.microsoft.com/office/powerpoint/2012/main" xmlns="" userId="5daa00c2148849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975" autoAdjust="0"/>
  </p:normalViewPr>
  <p:slideViewPr>
    <p:cSldViewPr snapToGrid="0">
      <p:cViewPr>
        <p:scale>
          <a:sx n="66" d="100"/>
          <a:sy n="66" d="100"/>
        </p:scale>
        <p:origin x="-2310" y="-1098"/>
      </p:cViewPr>
      <p:guideLst>
        <p:guide orient="horz" pos="2160"/>
        <p:guide pos="38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908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76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6385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1311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62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8653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921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7026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5230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xmlns="" id="{06D6A028-ECD7-4E7B-AA83-88A81B98F5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4701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xmlns="" id="{29ADE115-9E3C-4236-BC01-DC3F117091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15429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390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F15E3F-522C-4928-8404-171BB0A20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1105F4-9DB0-43DD-A7D0-50DDD3434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DA32BED-C4F3-4221-96F6-BCF330A1B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F174C41-848B-4C43-9B11-0B21D4A2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51D1C4E-8F46-4B1F-86A3-6D2042107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37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258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AD30EF-CC41-410E-9063-C711DBC31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1C34DF-C5A3-47DD-99FB-516A960E9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B357DF4-8754-4836-A877-BF28A0E8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E7E6626-62E7-42DB-950A-3DCC9E9E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B049B9-C8E5-4C74-9801-BAC70265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329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8F1ACD-F39E-4CD1-BCED-126B6D8B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971195-B73B-4366-A5EC-839917A8D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C6FC6CA-9D76-4915-A677-2561B20E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F284E1-5C25-425B-BD0F-94FEE7B0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533839-E53C-4564-8412-1BC34F7A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631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2E65A9-C719-4190-BA3B-1C18990F6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D64E793-5114-433B-BA7B-8F8C5E6F9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A1DD274-8725-4500-AF3F-DC41D04DE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6316473-6EA0-45BF-A562-BB4BBEFD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7CFFE7A-989A-4C47-ADBC-0B74B8A7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CA0D8BD-CFD8-4999-AE80-09834EF8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993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117D2E-492A-4F93-86CC-2E100E43F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6230DAF-0D87-4B96-BFC6-744EF9F6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39004D2-E38B-4235-94E2-ECFEFA5C1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5F19F00-9E3B-40EE-AB38-15BAFAED3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23E8BDB-C9E8-43DE-AA2D-9B0A560EC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E0A90A8-1F4B-4C3E-9743-EAEA21A47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9F886FD-A231-43AA-99B3-8D94AC65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C4557DE-3EDA-4088-AEB7-3BC666DA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32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C27015-3269-4743-ABBB-F016C6946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6971D15-157C-48AD-81AC-160429CF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921626E-7E4D-467A-9B1C-1A7E9B23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33AA5D8-F0B6-4D99-B241-2B50CA7A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0897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21A9F0E-CDEA-4BAC-A341-92D55FA6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0344AD9-448C-4E1A-B25A-C20C752D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6BA7AAE-50AE-49CF-B5C9-6163F296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681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00F797-B8DE-4C6A-93F1-FB5C9ECF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F91BB83-A1BA-43DF-BEA3-C65DF3AA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B3FCE61-E5FA-442E-8E62-D6C38A50A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410D15D-FFB8-4658-80EA-029544B6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F7D9FC7-8EB4-4904-982F-6EEE2E16C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3FF41ED-74BE-4B62-8315-77F369C6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34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7CC85B-55EB-48A7-A58B-235A91372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C52176C-A859-425A-99FC-0E5E16738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A67A9A8-071B-4F7E-8DCE-59A70A40B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6C29EBE-F346-4A8F-8B39-27B6774A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98EF252-2847-426B-A5DE-6192B47E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679EF82-026E-4F31-9E86-F5E40D49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2425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DE384E-1330-4664-AED1-5AE6CC267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F3675C3-AB07-446F-B79E-3CA849DCD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FDD564-4B6C-4599-B585-5D4D385C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35CCA0-46A9-4C4F-AA11-EC6BD422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70A5D3-7096-42F2-9BB2-FAEB8088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8022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972B09A-35FA-4507-9E72-3C7AE6D98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9976E56-4793-467B-AAFD-D14AFCD26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DBA5F8-17B0-4C6A-A5FC-6CE1930D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5551B9-EC2C-4E03-AB91-CFCED53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38354B-C1AE-4F43-8194-BAF39751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62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86342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="" xmlns:a16="http://schemas.microsoft.com/office/drawing/2014/main" id="{06D6A028-ECD7-4E7B-AA83-88A81B98F5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4701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="" xmlns:a16="http://schemas.microsoft.com/office/drawing/2014/main" id="{29ADE115-9E3C-4236-BC01-DC3F117091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15429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76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76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224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576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63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575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500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228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  <p:sldLayoutId id="214748378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4EF3B3E-E71E-41F1-993B-ABA4C5EA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FE4FB05-7A36-4840-87E9-C2EFB065F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506FA78-2601-460A-89D2-7F9ED079C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4400"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04DC509-7931-49F4-92DA-1BF08A5B6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58DD23-A956-4FFC-B8D5-85F4CD17F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7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B451CC4B-585F-400C-9E96-B3D247F7D16C}"/>
              </a:ext>
            </a:extLst>
          </p:cNvPr>
          <p:cNvGrpSpPr/>
          <p:nvPr/>
        </p:nvGrpSpPr>
        <p:grpSpPr>
          <a:xfrm>
            <a:off x="-2467" y="83071"/>
            <a:ext cx="11056888" cy="4450195"/>
            <a:chOff x="176077" y="14251"/>
            <a:chExt cx="11056888" cy="4450195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xmlns="" id="{D5DF5998-CD77-4B6F-90C0-EE3EEA3A6664}"/>
                </a:ext>
              </a:extLst>
            </p:cNvPr>
            <p:cNvSpPr/>
            <p:nvPr/>
          </p:nvSpPr>
          <p:spPr>
            <a:xfrm>
              <a:off x="672123" y="4095114"/>
              <a:ext cx="314178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xmlns="" id="{47C36E4A-9FFA-4327-81D6-0C6AA568ECB7}"/>
                </a:ext>
              </a:extLst>
            </p:cNvPr>
            <p:cNvSpPr/>
            <p:nvPr/>
          </p:nvSpPr>
          <p:spPr>
            <a:xfrm>
              <a:off x="1869721" y="3516535"/>
              <a:ext cx="860168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00FF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SEANCA 2</a:t>
              </a:r>
              <a:endParaRPr lang="en-US" sz="20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de-DE" sz="2000" b="1" dirty="0" smtClean="0"/>
                <a:t>Rolet dhe detyrat e aktorëve të angazhuar për PPB në kontekstin shkollor</a:t>
              </a:r>
              <a:r>
                <a:rPr lang="en-US" sz="2000" b="1" dirty="0" smtClean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.</a:t>
              </a:r>
              <a:endParaRPr lang="en-IN" sz="2000" b="1" dirty="0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xmlns="" id="{87DD8CCA-6DAC-498A-9C7B-E650EDCBA325}"/>
                </a:ext>
              </a:extLst>
            </p:cNvPr>
            <p:cNvSpPr/>
            <p:nvPr/>
          </p:nvSpPr>
          <p:spPr>
            <a:xfrm>
              <a:off x="1869721" y="1348079"/>
              <a:ext cx="8698522" cy="17389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0000FF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Moduli 1</a:t>
              </a:r>
            </a:p>
            <a:p>
              <a:pPr algn="ctr"/>
              <a:r>
                <a:rPr lang="de-CH" sz="2400" b="1" dirty="0"/>
                <a:t>Konteksti i përgjithshëm i Praktikave Profesionale në Biznes (PPB), </a:t>
              </a:r>
              <a:endParaRPr lang="en-US" sz="2400" b="1" dirty="0"/>
            </a:p>
            <a:p>
              <a:pPr algn="ctr"/>
              <a:r>
                <a:rPr lang="de-CH" sz="2400" b="1" dirty="0"/>
                <a:t>në Arsimin Profesional</a:t>
              </a:r>
              <a:endPara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12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IN" sz="1100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xmlns="" id="{D193DC80-0F46-439F-8FBC-EC909D6A7392}"/>
                </a:ext>
              </a:extLst>
            </p:cNvPr>
            <p:cNvSpPr/>
            <p:nvPr/>
          </p:nvSpPr>
          <p:spPr>
            <a:xfrm>
              <a:off x="8758570" y="4114726"/>
              <a:ext cx="196413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IN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1A93C7B-1FFD-482B-AA75-264E235FED37}"/>
                </a:ext>
              </a:extLst>
            </p:cNvPr>
            <p:cNvSpPr/>
            <p:nvPr/>
          </p:nvSpPr>
          <p:spPr>
            <a:xfrm>
              <a:off x="5265091" y="14251"/>
              <a:ext cx="18473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n-IN" sz="36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E1337DC3-8709-4476-AD0E-7565918B2D21}"/>
                </a:ext>
              </a:extLst>
            </p:cNvPr>
            <p:cNvCxnSpPr/>
            <p:nvPr/>
          </p:nvCxnSpPr>
          <p:spPr>
            <a:xfrm>
              <a:off x="176077" y="698500"/>
              <a:ext cx="110568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90485" y="717494"/>
            <a:ext cx="11621477" cy="46166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CH" sz="2400" b="1" dirty="0">
                <a:solidFill>
                  <a:srgbClr val="0000FF"/>
                </a:solidFill>
              </a:rPr>
              <a:t>PROGRAMI I TRAJNIMIT </a:t>
            </a:r>
            <a:r>
              <a:rPr lang="de-CH" sz="2400" b="1" dirty="0" smtClean="0">
                <a:solidFill>
                  <a:srgbClr val="0000FF"/>
                </a:solidFill>
              </a:rPr>
              <a:t> PËR PRAKTIKAT </a:t>
            </a:r>
            <a:r>
              <a:rPr lang="de-CH" sz="2400" b="1" dirty="0">
                <a:solidFill>
                  <a:srgbClr val="0000FF"/>
                </a:solidFill>
              </a:rPr>
              <a:t>PROFESIONALE NË BIZNES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01641" y="4882105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400" dirty="0" err="1" smtClean="0"/>
              <a:t>Albina</a:t>
            </a:r>
            <a:r>
              <a:rPr lang="en-US" sz="1400" dirty="0" smtClean="0"/>
              <a:t> </a:t>
            </a:r>
            <a:r>
              <a:rPr lang="en-US" sz="1400" dirty="0" err="1" smtClean="0"/>
              <a:t>Buci</a:t>
            </a:r>
            <a:endParaRPr lang="en-US" sz="1400" dirty="0" smtClean="0"/>
          </a:p>
          <a:p>
            <a:pPr algn="r"/>
            <a:r>
              <a:rPr lang="en-US" sz="1400" dirty="0" err="1" smtClean="0"/>
              <a:t>Agjencia</a:t>
            </a:r>
            <a:r>
              <a:rPr lang="en-US" sz="1400" dirty="0" smtClean="0"/>
              <a:t> </a:t>
            </a:r>
            <a:r>
              <a:rPr lang="en-US" sz="1400" dirty="0" err="1" smtClean="0"/>
              <a:t>Kombëtare</a:t>
            </a:r>
            <a:r>
              <a:rPr lang="en-US" sz="1400" dirty="0" smtClean="0"/>
              <a:t> e </a:t>
            </a:r>
            <a:r>
              <a:rPr lang="en-US" sz="1400" dirty="0" err="1" smtClean="0"/>
              <a:t>Arsimit</a:t>
            </a:r>
            <a:r>
              <a:rPr lang="en-US" sz="1400" dirty="0" smtClean="0"/>
              <a:t>, </a:t>
            </a:r>
            <a:r>
              <a:rPr lang="en-US" sz="1400" dirty="0" err="1" smtClean="0"/>
              <a:t>Formimit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Profesionale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Kualifikimeve</a:t>
            </a:r>
            <a:endParaRPr lang="en-US" sz="1400" dirty="0" smtClean="0"/>
          </a:p>
          <a:p>
            <a:pPr algn="r"/>
            <a:r>
              <a:rPr lang="en-US" sz="1200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Tiranë</a:t>
            </a:r>
            <a:r>
              <a:rPr lang="en-US" sz="12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16 </a:t>
            </a:r>
            <a:r>
              <a:rPr lang="en-US" sz="1200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prill</a:t>
            </a:r>
            <a:r>
              <a:rPr lang="en-US" sz="12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2024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2" y="43202"/>
            <a:ext cx="20193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239" y="6089623"/>
            <a:ext cx="7029450" cy="73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67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3257" y="252750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FALEMINDERIT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5" name="Picture 4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069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761C1F2C-66A9-E4BC-6CB7-82C7247BF8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="" xmlns:a16="http://schemas.microsoft.com/office/drawing/2014/main" id="{FF3EC523-881F-C8CF-D4C8-53D28489B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749202" cy="737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399956F-4540-3A90-1A53-A419AF7A8F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784" y="-74254"/>
            <a:ext cx="1163216" cy="8860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44378" y="737556"/>
            <a:ext cx="5315919" cy="115323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Slido.com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5083" y="2758698"/>
            <a:ext cx="4905214" cy="149558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prstClr val="black"/>
                </a:solidFill>
              </a:rPr>
              <a:t>3258549</a:t>
            </a:r>
          </a:p>
        </p:txBody>
      </p:sp>
    </p:spTree>
    <p:extLst>
      <p:ext uri="{BB962C8B-B14F-4D97-AF65-F5344CB8AC3E}">
        <p14:creationId xmlns:p14="http://schemas.microsoft.com/office/powerpoint/2010/main" val="30514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1110" y="720000"/>
            <a:ext cx="105850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FF"/>
                </a:solidFill>
              </a:rPr>
              <a:t>Rolet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dhe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përgjegjësitë</a:t>
            </a:r>
            <a:r>
              <a:rPr lang="en-US" sz="2800" b="1" dirty="0" smtClean="0">
                <a:solidFill>
                  <a:srgbClr val="0000FF"/>
                </a:solidFill>
              </a:rPr>
              <a:t> e </a:t>
            </a:r>
            <a:r>
              <a:rPr lang="en-US" sz="2800" b="1" dirty="0" err="1" smtClean="0">
                <a:solidFill>
                  <a:srgbClr val="0000FF"/>
                </a:solidFill>
              </a:rPr>
              <a:t>aktorëve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në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nivel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ofruesi</a:t>
            </a:r>
            <a:r>
              <a:rPr lang="en-US" sz="2800" b="1" dirty="0" smtClean="0">
                <a:solidFill>
                  <a:srgbClr val="0000FF"/>
                </a:solidFill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</a:rPr>
              <a:t>sipas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hiearkisë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850" y="1582340"/>
            <a:ext cx="116871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u="sng" dirty="0" err="1" smtClean="0">
                <a:solidFill>
                  <a:srgbClr val="0000FF"/>
                </a:solidFill>
              </a:rPr>
              <a:t>Drejtori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/>
              <a:t>është</a:t>
            </a:r>
            <a:r>
              <a:rPr lang="en-US" sz="2400" dirty="0" smtClean="0"/>
              <a:t> p</a:t>
            </a:r>
            <a:r>
              <a:rPr lang="it-IT" sz="2400" dirty="0" smtClean="0"/>
              <a:t>ërgjegjësi kryesor për:</a:t>
            </a:r>
          </a:p>
          <a:p>
            <a:pPr marL="285750" indent="-285750">
              <a:buFontTx/>
              <a:buChar char="-"/>
            </a:pPr>
            <a:r>
              <a:rPr lang="it-IT" sz="2400" dirty="0" smtClean="0"/>
              <a:t>aspektet </a:t>
            </a:r>
            <a:r>
              <a:rPr lang="it-IT" sz="2400" dirty="0"/>
              <a:t>cilësore të funksionimit të </a:t>
            </a:r>
            <a:r>
              <a:rPr lang="it-IT" sz="2400" dirty="0" smtClean="0"/>
              <a:t>shkollës/</a:t>
            </a:r>
            <a:r>
              <a:rPr lang="sq-AL" sz="2400" dirty="0" smtClean="0"/>
              <a:t>përgjegjës </a:t>
            </a:r>
            <a:r>
              <a:rPr lang="sq-AL" sz="2400" dirty="0"/>
              <a:t>për “</a:t>
            </a:r>
            <a:r>
              <a:rPr lang="en-US" sz="2400" b="1" i="1" dirty="0" err="1">
                <a:solidFill>
                  <a:srgbClr val="0000FF"/>
                </a:solidFill>
              </a:rPr>
              <a:t>zbatimin</a:t>
            </a:r>
            <a:r>
              <a:rPr lang="en-US" sz="2400" b="1" i="1" dirty="0">
                <a:solidFill>
                  <a:srgbClr val="0000FF"/>
                </a:solidFill>
              </a:rPr>
              <a:t> e </a:t>
            </a:r>
            <a:r>
              <a:rPr lang="en-US" sz="2400" b="1" i="1" dirty="0" err="1">
                <a:solidFill>
                  <a:srgbClr val="0000FF"/>
                </a:solidFill>
              </a:rPr>
              <a:t>proceseve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të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sigurimit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të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cilësisë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dhe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përmirësimin</a:t>
            </a:r>
            <a:r>
              <a:rPr lang="en-US" sz="2400" b="1" i="1" dirty="0">
                <a:solidFill>
                  <a:srgbClr val="0000FF"/>
                </a:solidFill>
              </a:rPr>
              <a:t> e </a:t>
            </a:r>
            <a:r>
              <a:rPr lang="en-US" sz="2400" b="1" i="1" dirty="0" err="1" smtClean="0">
                <a:solidFill>
                  <a:srgbClr val="0000FF"/>
                </a:solidFill>
              </a:rPr>
              <a:t>ofertës</a:t>
            </a:r>
            <a:r>
              <a:rPr lang="en-US" sz="2400" b="1" dirty="0">
                <a:solidFill>
                  <a:srgbClr val="0000FF"/>
                </a:solidFill>
              </a:rPr>
              <a:t>”</a:t>
            </a:r>
            <a:r>
              <a:rPr lang="it-IT" sz="240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it-IT" sz="2400" dirty="0" smtClean="0"/>
              <a:t>monitorimin </a:t>
            </a:r>
            <a:r>
              <a:rPr lang="it-IT" sz="2400" dirty="0"/>
              <a:t>dhe </a:t>
            </a:r>
            <a:r>
              <a:rPr lang="it-IT" sz="2400" dirty="0" smtClean="0"/>
              <a:t>kërkimin e informacioneve të </a:t>
            </a:r>
            <a:r>
              <a:rPr lang="it-IT" sz="2400" dirty="0"/>
              <a:t>duhura për performancën e shkollës (përfshirë dhe marrëdhëniet me biznesin</a:t>
            </a:r>
            <a:r>
              <a:rPr lang="it-IT" sz="2400" dirty="0" smtClean="0"/>
              <a:t>),</a:t>
            </a:r>
          </a:p>
          <a:p>
            <a:pPr marL="285750" indent="-285750">
              <a:buFontTx/>
              <a:buChar char="-"/>
            </a:pPr>
            <a:r>
              <a:rPr lang="it-IT" sz="2400" dirty="0" smtClean="0"/>
              <a:t>analizimin e këtyre informacione</a:t>
            </a:r>
            <a:r>
              <a:rPr lang="it-IT" sz="2400" dirty="0"/>
              <a:t>, </a:t>
            </a:r>
            <a:endParaRPr lang="it-IT" sz="2400" dirty="0" smtClean="0"/>
          </a:p>
          <a:p>
            <a:pPr marL="285750" indent="-285750">
              <a:buFontTx/>
              <a:buChar char="-"/>
            </a:pPr>
            <a:r>
              <a:rPr lang="it-IT" sz="2400" dirty="0"/>
              <a:t>p</a:t>
            </a:r>
            <a:r>
              <a:rPr lang="it-IT" sz="2400" dirty="0" smtClean="0"/>
              <a:t>ërcaktimin e mangësive </a:t>
            </a:r>
            <a:r>
              <a:rPr lang="it-IT" sz="2400" dirty="0"/>
              <a:t>dhe </a:t>
            </a:r>
            <a:r>
              <a:rPr lang="it-IT" sz="2400" dirty="0" smtClean="0"/>
              <a:t>krijimin e kushteve </a:t>
            </a:r>
            <a:r>
              <a:rPr lang="it-IT" sz="2400" dirty="0"/>
              <a:t>për përmirësimet e duhura. </a:t>
            </a:r>
            <a:endParaRPr lang="it-IT" sz="2400" dirty="0" smtClean="0"/>
          </a:p>
          <a:p>
            <a:pPr marL="285750" indent="-285750">
              <a:buFontTx/>
              <a:buChar char="-"/>
            </a:pPr>
            <a:r>
              <a:rPr lang="it-IT" sz="2400" dirty="0" smtClean="0"/>
              <a:t>në </a:t>
            </a:r>
            <a:r>
              <a:rPr lang="it-IT" sz="2400" dirty="0"/>
              <a:t>shumë raste, është edhe </a:t>
            </a:r>
            <a:r>
              <a:rPr lang="it-IT" sz="2400" b="1" i="1" dirty="0"/>
              <a:t>nëndrejtori</a:t>
            </a:r>
            <a:r>
              <a:rPr lang="it-IT" sz="2400" dirty="0"/>
              <a:t> i shkollës që mbulon kulturën profesionale i cili ka përgjegjësi për “</a:t>
            </a:r>
            <a:r>
              <a:rPr lang="it-IT" sz="2400" b="1" i="1" dirty="0">
                <a:solidFill>
                  <a:srgbClr val="0000FF"/>
                </a:solidFill>
              </a:rPr>
              <a:t>organizimin dhe monitorimin e praktikave profesionale në biznes</a:t>
            </a:r>
            <a:r>
              <a:rPr lang="it-IT" sz="2400" dirty="0" smtClean="0"/>
              <a:t>”.</a:t>
            </a:r>
          </a:p>
          <a:p>
            <a:endParaRPr lang="en-US" dirty="0" smtClean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7" name="Picture 6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7657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675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886" y="1451597"/>
            <a:ext cx="110903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r>
              <a:rPr lang="en-US" sz="2400" b="1" u="sng" dirty="0" err="1">
                <a:solidFill>
                  <a:srgbClr val="0000FF"/>
                </a:solidFill>
              </a:rPr>
              <a:t>Nëndrejtori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i</a:t>
            </a:r>
            <a:r>
              <a:rPr lang="en-US" sz="2400" b="1" u="sng" dirty="0">
                <a:solidFill>
                  <a:srgbClr val="0000FF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kulturës</a:t>
            </a:r>
            <a:r>
              <a:rPr lang="en-US" sz="2400" b="1" u="sng" dirty="0">
                <a:solidFill>
                  <a:srgbClr val="0000FF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profesionale</a:t>
            </a:r>
            <a:r>
              <a:rPr lang="en-US" sz="2400" dirty="0">
                <a:solidFill>
                  <a:prstClr val="black"/>
                </a:solidFill>
              </a:rPr>
              <a:t>:</a:t>
            </a:r>
          </a:p>
          <a:p>
            <a:pPr marL="342900" lvl="0" indent="-342900">
              <a:buFontTx/>
              <a:buChar char="-"/>
            </a:pPr>
            <a:r>
              <a:rPr lang="en-US" sz="2400" dirty="0" err="1">
                <a:solidFill>
                  <a:prstClr val="black"/>
                </a:solidFill>
              </a:rPr>
              <a:t>ka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në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varësi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të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drejtpërdrejtë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përgjegjësit</a:t>
            </a:r>
            <a:r>
              <a:rPr lang="en-US" sz="2400" dirty="0">
                <a:solidFill>
                  <a:prstClr val="black"/>
                </a:solidFill>
              </a:rPr>
              <a:t> e </a:t>
            </a:r>
            <a:r>
              <a:rPr lang="en-US" sz="2400" dirty="0" err="1">
                <a:solidFill>
                  <a:prstClr val="black"/>
                </a:solidFill>
              </a:rPr>
              <a:t>departamenteve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dhe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mësimdhënësit</a:t>
            </a:r>
            <a:r>
              <a:rPr lang="en-US" sz="2400" dirty="0">
                <a:solidFill>
                  <a:prstClr val="black"/>
                </a:solidFill>
              </a:rPr>
              <a:t> e </a:t>
            </a:r>
            <a:r>
              <a:rPr lang="en-US" sz="2400" dirty="0" err="1">
                <a:solidFill>
                  <a:prstClr val="black"/>
                </a:solidFill>
              </a:rPr>
              <a:t>kulturës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profesionale</a:t>
            </a:r>
            <a:r>
              <a:rPr lang="en-US" sz="2400" dirty="0" smtClean="0">
                <a:solidFill>
                  <a:prstClr val="black"/>
                </a:solidFill>
              </a:rPr>
              <a:t>. </a:t>
            </a:r>
          </a:p>
          <a:p>
            <a:pPr marL="342900" lvl="0" indent="-342900">
              <a:buFontTx/>
              <a:buChar char="-"/>
            </a:pPr>
            <a:r>
              <a:rPr lang="sq-AL" sz="2400" b="1" u="sng" dirty="0" err="1" smtClean="0">
                <a:solidFill>
                  <a:srgbClr val="FF0000"/>
                </a:solidFill>
              </a:rPr>
              <a:t>planifik</a:t>
            </a:r>
            <a:r>
              <a:rPr lang="en-US" sz="2400" b="1" u="sng" dirty="0">
                <a:solidFill>
                  <a:srgbClr val="FF0000"/>
                </a:solidFill>
              </a:rPr>
              <a:t>on</a:t>
            </a:r>
            <a:r>
              <a:rPr lang="sq-AL" sz="2400" b="1" u="sng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p</a:t>
            </a:r>
            <a:r>
              <a:rPr lang="sq-AL" sz="2400" dirty="0">
                <a:solidFill>
                  <a:prstClr val="black"/>
                </a:solidFill>
              </a:rPr>
              <a:t>raktika</a:t>
            </a:r>
            <a:r>
              <a:rPr lang="en-US" sz="2400" dirty="0">
                <a:solidFill>
                  <a:prstClr val="black"/>
                </a:solidFill>
              </a:rPr>
              <a:t>t</a:t>
            </a:r>
            <a:r>
              <a:rPr lang="sq-AL" sz="2400" dirty="0">
                <a:solidFill>
                  <a:prstClr val="black"/>
                </a:solidFill>
              </a:rPr>
              <a:t> profesionale në </a:t>
            </a:r>
            <a:r>
              <a:rPr lang="sq-AL" sz="2400" dirty="0" smtClean="0">
                <a:solidFill>
                  <a:prstClr val="black"/>
                </a:solidFill>
              </a:rPr>
              <a:t>biznes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në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bashkëpunim</a:t>
            </a:r>
            <a:r>
              <a:rPr lang="en-US" sz="2400" dirty="0">
                <a:solidFill>
                  <a:prstClr val="black"/>
                </a:solidFill>
              </a:rPr>
              <a:t> me </a:t>
            </a:r>
            <a:r>
              <a:rPr lang="en-US" sz="2400" dirty="0" err="1" smtClean="0">
                <a:solidFill>
                  <a:prstClr val="black"/>
                </a:solidFill>
              </a:rPr>
              <a:t>NjZh</a:t>
            </a:r>
            <a:r>
              <a:rPr lang="en-US" sz="2400" dirty="0">
                <a:solidFill>
                  <a:prstClr val="black"/>
                </a:solidFill>
              </a:rPr>
              <a:t>;</a:t>
            </a:r>
          </a:p>
          <a:p>
            <a:pPr marL="342900" lvl="0" indent="-342900">
              <a:buFontTx/>
              <a:buChar char="-"/>
            </a:pPr>
            <a:r>
              <a:rPr lang="sq-AL" sz="2400" dirty="0">
                <a:solidFill>
                  <a:prstClr val="black"/>
                </a:solidFill>
              </a:rPr>
              <a:t>planifikon dhe organizon punën me përgjegjësit e departamenteve për </a:t>
            </a:r>
            <a:r>
              <a:rPr lang="sq-AL" sz="2400" b="1" u="sng" dirty="0">
                <a:solidFill>
                  <a:srgbClr val="FF0000"/>
                </a:solidFill>
              </a:rPr>
              <a:t>mbikëqyrjen e realizimit </a:t>
            </a:r>
            <a:r>
              <a:rPr lang="sq-AL" sz="2400" dirty="0">
                <a:solidFill>
                  <a:prstClr val="black"/>
                </a:solidFill>
              </a:rPr>
              <a:t>të procesit të praktikave profesionale të nxënësve në biznes;</a:t>
            </a:r>
            <a:endParaRPr lang="en-US" sz="2400" dirty="0">
              <a:solidFill>
                <a:prstClr val="black"/>
              </a:solidFill>
            </a:endParaRPr>
          </a:p>
          <a:p>
            <a:pPr marL="342900" lvl="0" indent="-342900">
              <a:buFontTx/>
              <a:buChar char="-"/>
            </a:pPr>
            <a:r>
              <a:rPr lang="sq-AL" sz="2400" dirty="0">
                <a:solidFill>
                  <a:prstClr val="black"/>
                </a:solidFill>
              </a:rPr>
              <a:t>planifikon dhe organizon punën me përgjegjësit e departamenteve për </a:t>
            </a:r>
            <a:r>
              <a:rPr lang="sq-AL" sz="2400" b="1" u="sng" dirty="0">
                <a:solidFill>
                  <a:srgbClr val="FF0000"/>
                </a:solidFill>
              </a:rPr>
              <a:t>monitorimin e zbatimit të kurrikulës për lëndët dhe modulet e teorisë dhe praktikës </a:t>
            </a:r>
            <a:r>
              <a:rPr lang="sq-AL" sz="2400" b="1" u="sng" dirty="0" smtClean="0">
                <a:solidFill>
                  <a:srgbClr val="FF0000"/>
                </a:solidFill>
              </a:rPr>
              <a:t>profesionale</a:t>
            </a:r>
            <a:r>
              <a:rPr lang="sq-AL" sz="2400" dirty="0" smtClean="0">
                <a:solidFill>
                  <a:prstClr val="black"/>
                </a:solidFill>
              </a:rPr>
              <a:t>,</a:t>
            </a:r>
            <a:endParaRPr lang="en-US" sz="2400" dirty="0" smtClean="0">
              <a:solidFill>
                <a:prstClr val="black"/>
              </a:solidFill>
            </a:endParaRPr>
          </a:p>
          <a:p>
            <a:pPr marL="342900" lvl="0" indent="-342900">
              <a:buFontTx/>
              <a:buChar char="-"/>
            </a:pPr>
            <a:r>
              <a:rPr lang="sq-AL" sz="2400" b="1" u="sng" dirty="0" smtClean="0">
                <a:solidFill>
                  <a:srgbClr val="FF0000"/>
                </a:solidFill>
              </a:rPr>
              <a:t>referon</a:t>
            </a:r>
            <a:r>
              <a:rPr lang="sq-AL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>
                <a:solidFill>
                  <a:prstClr val="black"/>
                </a:solidFill>
              </a:rPr>
              <a:t>çështjet e zbatimit të kurrikulës për lëndët dhe modulet e teorisë dhe praktikës profesionale te drejtori i ofruesit të AFP-së; </a:t>
            </a:r>
            <a:endParaRPr lang="en-US" sz="2400" dirty="0">
              <a:solidFill>
                <a:prstClr val="black"/>
              </a:solidFill>
            </a:endParaRPr>
          </a:p>
          <a:p>
            <a:pPr marL="342900" lvl="0" indent="-342900">
              <a:buFontTx/>
              <a:buChar char="-"/>
            </a:pPr>
            <a:r>
              <a:rPr lang="sq-AL" sz="2400" b="1" u="sng" dirty="0">
                <a:solidFill>
                  <a:srgbClr val="FF0000"/>
                </a:solidFill>
              </a:rPr>
              <a:t>raporton</a:t>
            </a:r>
            <a:r>
              <a:rPr lang="sq-AL" sz="2400" dirty="0">
                <a:solidFill>
                  <a:prstClr val="black"/>
                </a:solidFill>
              </a:rPr>
              <a:t> rregullisht te drejtori i ofruesit të AFP-së, për zbatimin e procesit mësimor në lëndët dhe modulet e teorisë dhe praktikës profesionale</a:t>
            </a:r>
            <a:r>
              <a:rPr lang="en-US" sz="2400" dirty="0">
                <a:solidFill>
                  <a:prstClr val="black"/>
                </a:solidFill>
              </a:rPr>
              <a:t>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7" name="Picture 6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899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69" y="2118212"/>
            <a:ext cx="11582399" cy="40318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 smtClean="0">
                <a:solidFill>
                  <a:srgbClr val="FF0000"/>
                </a:solidFill>
              </a:rPr>
              <a:t>shkëmben</a:t>
            </a:r>
            <a:r>
              <a:rPr lang="en-US" sz="1600" dirty="0" smtClean="0"/>
              <a:t> </a:t>
            </a:r>
            <a:r>
              <a:rPr lang="en-US" sz="1600" dirty="0" err="1"/>
              <a:t>informacion</a:t>
            </a:r>
            <a:r>
              <a:rPr lang="en-US" sz="1600" dirty="0"/>
              <a:t> </a:t>
            </a:r>
            <a:r>
              <a:rPr lang="en-US" sz="1600" dirty="0" err="1"/>
              <a:t>nëpërmjet</a:t>
            </a:r>
            <a:r>
              <a:rPr lang="en-US" sz="1600" dirty="0"/>
              <a:t> </a:t>
            </a:r>
            <a:r>
              <a:rPr lang="en-US" sz="1600" dirty="0" err="1"/>
              <a:t>takimeve</a:t>
            </a:r>
            <a:r>
              <a:rPr lang="en-US" sz="1600" dirty="0"/>
              <a:t> </a:t>
            </a:r>
            <a:r>
              <a:rPr lang="en-US" sz="1600" dirty="0" err="1"/>
              <a:t>periodike</a:t>
            </a:r>
            <a:r>
              <a:rPr lang="en-US" sz="1600" dirty="0"/>
              <a:t> e </a:t>
            </a:r>
            <a:r>
              <a:rPr lang="en-US" sz="1600" dirty="0" err="1"/>
              <a:t>vizitave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mjediset</a:t>
            </a:r>
            <a:r>
              <a:rPr lang="en-US" sz="1600" dirty="0"/>
              <a:t> e </a:t>
            </a:r>
            <a:r>
              <a:rPr lang="en-US" sz="1600" dirty="0" err="1"/>
              <a:t>biznesit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koordinon</a:t>
            </a:r>
            <a:r>
              <a:rPr lang="en-US" sz="1600" dirty="0" smtClean="0"/>
              <a:t> </a:t>
            </a:r>
            <a:r>
              <a:rPr lang="en-US" sz="1600" dirty="0" err="1"/>
              <a:t>nevojat</a:t>
            </a:r>
            <a:r>
              <a:rPr lang="en-US" sz="1600" dirty="0"/>
              <a:t> e </a:t>
            </a:r>
            <a:r>
              <a:rPr lang="en-US" sz="1600" dirty="0" err="1" smtClean="0"/>
              <a:t>ofruesit</a:t>
            </a:r>
            <a:r>
              <a:rPr lang="en-US" sz="1600" dirty="0" smtClean="0"/>
              <a:t> </a:t>
            </a:r>
            <a:r>
              <a:rPr lang="en-US" sz="1600" dirty="0" err="1"/>
              <a:t>për</a:t>
            </a:r>
            <a:r>
              <a:rPr lang="en-US" sz="1600" dirty="0"/>
              <a:t> </a:t>
            </a:r>
            <a:r>
              <a:rPr lang="en-US" sz="1600" dirty="0" err="1"/>
              <a:t>kryerjen</a:t>
            </a:r>
            <a:r>
              <a:rPr lang="en-US" sz="1600" dirty="0"/>
              <a:t> e </a:t>
            </a:r>
            <a:r>
              <a:rPr lang="en-US" sz="1600" dirty="0" smtClean="0"/>
              <a:t>PP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/>
              <a:t>nxënësve</a:t>
            </a:r>
            <a:r>
              <a:rPr lang="en-US" sz="1600" dirty="0"/>
              <a:t> </a:t>
            </a:r>
            <a:r>
              <a:rPr lang="en-US" sz="1600" dirty="0" smtClean="0"/>
              <a:t>me </a:t>
            </a:r>
            <a:r>
              <a:rPr lang="en-US" sz="1600" dirty="0" err="1"/>
              <a:t>mundësitë</a:t>
            </a:r>
            <a:r>
              <a:rPr lang="en-US" sz="1600" dirty="0"/>
              <a:t> e </a:t>
            </a:r>
            <a:r>
              <a:rPr lang="en-US" sz="1600" dirty="0" err="1"/>
              <a:t>kapacitetet</a:t>
            </a:r>
            <a:r>
              <a:rPr lang="en-US" sz="1600" dirty="0"/>
              <a:t> e </a:t>
            </a:r>
            <a:r>
              <a:rPr lang="en-US" sz="1600" dirty="0" err="1"/>
              <a:t>bizneseve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mbledh</a:t>
            </a:r>
            <a:r>
              <a:rPr lang="en-US" sz="1600" dirty="0" smtClean="0"/>
              <a:t> </a:t>
            </a:r>
            <a:r>
              <a:rPr lang="en-US" sz="1600" dirty="0" err="1"/>
              <a:t>informacion</a:t>
            </a:r>
            <a:r>
              <a:rPr lang="en-US" sz="1600" dirty="0"/>
              <a:t> </a:t>
            </a:r>
            <a:r>
              <a:rPr lang="en-US" sz="1600" dirty="0" err="1"/>
              <a:t>nga</a:t>
            </a:r>
            <a:r>
              <a:rPr lang="en-US" sz="1600" dirty="0"/>
              <a:t> </a:t>
            </a:r>
            <a:r>
              <a:rPr lang="en-US" sz="1600" dirty="0" err="1"/>
              <a:t>bizneset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partnerët</a:t>
            </a:r>
            <a:r>
              <a:rPr lang="en-US" sz="1600" dirty="0"/>
              <a:t> </a:t>
            </a:r>
            <a:r>
              <a:rPr lang="en-US" sz="1600" dirty="0" err="1"/>
              <a:t>për</a:t>
            </a:r>
            <a:r>
              <a:rPr lang="en-US" sz="1600" dirty="0"/>
              <a:t> </a:t>
            </a:r>
            <a:r>
              <a:rPr lang="en-US" sz="1600" dirty="0" err="1"/>
              <a:t>vlerësimin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rishikimin</a:t>
            </a:r>
            <a:r>
              <a:rPr lang="en-US" sz="1600" dirty="0"/>
              <a:t> e </a:t>
            </a:r>
            <a:r>
              <a:rPr lang="en-US" sz="1600" dirty="0" err="1"/>
              <a:t>vazhdueshëm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ofertës</a:t>
            </a:r>
            <a:r>
              <a:rPr lang="en-US" sz="1600" dirty="0"/>
              <a:t> </a:t>
            </a:r>
            <a:r>
              <a:rPr lang="en-US" sz="1600" dirty="0" err="1"/>
              <a:t>së</a:t>
            </a:r>
            <a:r>
              <a:rPr lang="en-US" sz="1600" dirty="0"/>
              <a:t> </a:t>
            </a:r>
            <a:r>
              <a:rPr lang="en-US" sz="1600" dirty="0" err="1"/>
              <a:t>institucionit</a:t>
            </a:r>
            <a:r>
              <a:rPr lang="en-US" sz="1600" dirty="0"/>
              <a:t>, me </a:t>
            </a:r>
            <a:r>
              <a:rPr lang="en-US" sz="1600" dirty="0" err="1"/>
              <a:t>qëllim</a:t>
            </a:r>
            <a:r>
              <a:rPr lang="en-US" sz="1600" dirty="0"/>
              <a:t> </a:t>
            </a:r>
            <a:r>
              <a:rPr lang="en-US" sz="1600" dirty="0" err="1"/>
              <a:t>adresimin</a:t>
            </a:r>
            <a:r>
              <a:rPr lang="en-US" sz="1600" dirty="0"/>
              <a:t> e </a:t>
            </a:r>
            <a:r>
              <a:rPr lang="en-US" sz="1600" dirty="0" err="1"/>
              <a:t>duhur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nevojave</a:t>
            </a:r>
            <a:r>
              <a:rPr lang="en-US" sz="1600" dirty="0"/>
              <a:t> </a:t>
            </a:r>
            <a:r>
              <a:rPr lang="en-US" sz="1600" dirty="0" err="1"/>
              <a:t>lokale</a:t>
            </a:r>
            <a:r>
              <a:rPr lang="en-US" sz="1600" dirty="0"/>
              <a:t> e </a:t>
            </a:r>
            <a:r>
              <a:rPr lang="en-US" sz="1600" dirty="0" err="1"/>
              <a:t>rajonale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tregut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punës</a:t>
            </a:r>
            <a:r>
              <a:rPr lang="en-US" sz="1600" dirty="0"/>
              <a:t> </a:t>
            </a:r>
            <a:r>
              <a:rPr lang="en-US" sz="1600" dirty="0" err="1"/>
              <a:t>për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përmirësuar</a:t>
            </a:r>
            <a:r>
              <a:rPr lang="en-US" sz="1600" dirty="0"/>
              <a:t> </a:t>
            </a:r>
            <a:r>
              <a:rPr lang="en-US" sz="1600" dirty="0" err="1"/>
              <a:t>ofertën</a:t>
            </a:r>
            <a:r>
              <a:rPr lang="en-US" sz="1600" dirty="0"/>
              <a:t> </a:t>
            </a:r>
            <a:r>
              <a:rPr lang="en-US" sz="1600" dirty="0" err="1"/>
              <a:t>ekzistuese</a:t>
            </a:r>
            <a:r>
              <a:rPr lang="en-US" sz="1600" dirty="0"/>
              <a:t> (</a:t>
            </a:r>
            <a:r>
              <a:rPr lang="en-US" sz="1600" dirty="0" err="1"/>
              <a:t>drejtime</a:t>
            </a:r>
            <a:r>
              <a:rPr lang="en-US" sz="1600" dirty="0"/>
              <a:t>, profile, </a:t>
            </a:r>
            <a:r>
              <a:rPr lang="en-US" sz="1600" dirty="0" smtClean="0"/>
              <a:t>module </a:t>
            </a:r>
            <a:r>
              <a:rPr lang="en-US" sz="1600" dirty="0" err="1" smtClean="0"/>
              <a:t>etj</a:t>
            </a:r>
            <a:r>
              <a:rPr lang="en-US" sz="1600" dirty="0" smtClean="0"/>
              <a:t>.) </a:t>
            </a:r>
            <a:r>
              <a:rPr lang="en-US" sz="1600" dirty="0" err="1" smtClean="0"/>
              <a:t>ose</a:t>
            </a:r>
            <a:r>
              <a:rPr lang="en-US" sz="1600" dirty="0" smtClean="0"/>
              <a:t> </a:t>
            </a:r>
            <a:r>
              <a:rPr lang="en-US" sz="1600" dirty="0" err="1"/>
              <a:t>zhvilluar</a:t>
            </a:r>
            <a:r>
              <a:rPr lang="en-US" sz="1600" dirty="0"/>
              <a:t> </a:t>
            </a:r>
            <a:r>
              <a:rPr lang="en-US" sz="1600" dirty="0" err="1"/>
              <a:t>ofertë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re (module, </a:t>
            </a:r>
            <a:r>
              <a:rPr lang="en-US" sz="1600" dirty="0" err="1"/>
              <a:t>kurse</a:t>
            </a:r>
            <a:r>
              <a:rPr lang="en-US" sz="1600" dirty="0"/>
              <a:t> </a:t>
            </a:r>
            <a:r>
              <a:rPr lang="en-US" sz="1600" dirty="0" err="1"/>
              <a:t>afatshkurtra</a:t>
            </a:r>
            <a:r>
              <a:rPr lang="en-US" sz="1600" dirty="0"/>
              <a:t>);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identifikon</a:t>
            </a:r>
            <a:r>
              <a:rPr lang="en-US" sz="1600" b="1" u="sng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biznese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reja</a:t>
            </a:r>
            <a:r>
              <a:rPr lang="en-US" sz="1600" dirty="0"/>
              <a:t> me </a:t>
            </a:r>
            <a:r>
              <a:rPr lang="en-US" sz="1600" dirty="0" err="1"/>
              <a:t>qëllim</a:t>
            </a:r>
            <a:r>
              <a:rPr lang="en-US" sz="1600" dirty="0"/>
              <a:t> </a:t>
            </a:r>
            <a:r>
              <a:rPr lang="en-US" sz="1600" dirty="0" err="1"/>
              <a:t>zgjerimin</a:t>
            </a:r>
            <a:r>
              <a:rPr lang="en-US" sz="1600" dirty="0"/>
              <a:t> e </a:t>
            </a:r>
            <a:r>
              <a:rPr lang="en-US" sz="1600" dirty="0" err="1"/>
              <a:t>rrjetit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bashkëpunëtorëve</a:t>
            </a:r>
            <a:r>
              <a:rPr lang="en-US" sz="1600" dirty="0"/>
              <a:t> </a:t>
            </a:r>
            <a:r>
              <a:rPr lang="en-US" sz="1600" dirty="0" err="1"/>
              <a:t>partnerë</a:t>
            </a:r>
            <a:r>
              <a:rPr lang="en-US" sz="1600" dirty="0"/>
              <a:t> </a:t>
            </a:r>
            <a:r>
              <a:rPr lang="en-US" sz="1600" dirty="0" err="1"/>
              <a:t>socialë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krijon</a:t>
            </a:r>
            <a:r>
              <a:rPr lang="en-US" sz="1600" b="1" u="sng" dirty="0">
                <a:solidFill>
                  <a:srgbClr val="FF0000"/>
                </a:solidFill>
              </a:rPr>
              <a:t> e </a:t>
            </a:r>
            <a:r>
              <a:rPr lang="en-US" sz="1600" b="1" u="sng" dirty="0" err="1">
                <a:solidFill>
                  <a:srgbClr val="FF0000"/>
                </a:solidFill>
              </a:rPr>
              <a:t>mirëmban</a:t>
            </a:r>
            <a:r>
              <a:rPr lang="en-US" sz="1600" b="1" u="sng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një</a:t>
            </a:r>
            <a:r>
              <a:rPr lang="en-US" sz="1600" dirty="0"/>
              <a:t> </a:t>
            </a:r>
            <a:r>
              <a:rPr lang="en-US" sz="1600" dirty="0" err="1"/>
              <a:t>bazë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dhënash</a:t>
            </a:r>
            <a:r>
              <a:rPr lang="en-US" sz="1600" dirty="0"/>
              <a:t> </a:t>
            </a:r>
            <a:r>
              <a:rPr lang="en-US" sz="1600" dirty="0" err="1"/>
              <a:t>ku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jenë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regjistruara</a:t>
            </a:r>
            <a:r>
              <a:rPr lang="en-US" sz="1600" dirty="0"/>
              <a:t> </a:t>
            </a:r>
            <a:r>
              <a:rPr lang="en-US" sz="1600" dirty="0" err="1"/>
              <a:t>informacione</a:t>
            </a:r>
            <a:r>
              <a:rPr lang="en-US" sz="1600" dirty="0"/>
              <a:t> </a:t>
            </a:r>
            <a:r>
              <a:rPr lang="en-US" sz="1600" dirty="0" err="1"/>
              <a:t>kontakti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informacione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tjera</a:t>
            </a:r>
            <a:r>
              <a:rPr lang="en-US" sz="1600" dirty="0"/>
              <a:t> </a:t>
            </a:r>
            <a:r>
              <a:rPr lang="en-US" sz="1600" dirty="0" err="1"/>
              <a:t>më</a:t>
            </a:r>
            <a:r>
              <a:rPr lang="en-US" sz="1600" dirty="0"/>
              <a:t> </a:t>
            </a:r>
            <a:r>
              <a:rPr lang="en-US" sz="1600" dirty="0" err="1"/>
              <a:t>rëndësi</a:t>
            </a:r>
            <a:r>
              <a:rPr lang="en-US" sz="1600" dirty="0"/>
              <a:t> </a:t>
            </a:r>
            <a:r>
              <a:rPr lang="en-US" sz="1600" dirty="0" err="1"/>
              <a:t>për</a:t>
            </a:r>
            <a:r>
              <a:rPr lang="en-US" sz="1600" dirty="0"/>
              <a:t> </a:t>
            </a:r>
            <a:r>
              <a:rPr lang="en-US" sz="1600" dirty="0" err="1"/>
              <a:t>mbajtjen</a:t>
            </a:r>
            <a:r>
              <a:rPr lang="en-US" sz="1600" dirty="0"/>
              <a:t> e </a:t>
            </a:r>
            <a:r>
              <a:rPr lang="en-US" sz="1600" dirty="0" err="1"/>
              <a:t>lidhjeve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harton</a:t>
            </a:r>
            <a:r>
              <a:rPr lang="en-US" sz="1600" dirty="0" smtClean="0"/>
              <a:t> </a:t>
            </a:r>
            <a:r>
              <a:rPr lang="en-US" sz="1600" dirty="0" err="1" smtClean="0"/>
              <a:t>planin</a:t>
            </a:r>
            <a:r>
              <a:rPr lang="en-US" sz="1600" dirty="0" smtClean="0"/>
              <a:t>/</a:t>
            </a:r>
            <a:r>
              <a:rPr lang="en-US" sz="1600" dirty="0" err="1" smtClean="0"/>
              <a:t>grafikun</a:t>
            </a:r>
            <a:r>
              <a:rPr lang="en-US" sz="1600" dirty="0" smtClean="0"/>
              <a:t> </a:t>
            </a:r>
            <a:r>
              <a:rPr lang="en-US" sz="1600" dirty="0"/>
              <a:t>e </a:t>
            </a:r>
            <a:r>
              <a:rPr lang="en-US" sz="1600" dirty="0" err="1"/>
              <a:t>praktikave</a:t>
            </a:r>
            <a:r>
              <a:rPr lang="en-US" sz="1600" dirty="0"/>
              <a:t> </a:t>
            </a:r>
            <a:r>
              <a:rPr lang="en-US" sz="1600" dirty="0" err="1"/>
              <a:t>profesionale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mjediset</a:t>
            </a:r>
            <a:r>
              <a:rPr lang="en-US" sz="1600" dirty="0"/>
              <a:t> e </a:t>
            </a:r>
            <a:r>
              <a:rPr lang="en-US" sz="1600" dirty="0" err="1"/>
              <a:t>ofruesit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AFP-</a:t>
            </a:r>
            <a:r>
              <a:rPr lang="en-US" sz="1600" dirty="0" err="1"/>
              <a:t>së</a:t>
            </a:r>
            <a:r>
              <a:rPr lang="en-US" sz="1600" dirty="0" smtClean="0"/>
              <a:t>”, </a:t>
            </a:r>
            <a:endParaRPr lang="en-US" sz="1600" dirty="0"/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harton</a:t>
            </a:r>
            <a:r>
              <a:rPr lang="en-US" sz="1600" b="1" u="sng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planin</a:t>
            </a:r>
            <a:r>
              <a:rPr lang="en-US" sz="1600" dirty="0"/>
              <a:t>/</a:t>
            </a:r>
            <a:r>
              <a:rPr lang="en-US" sz="1600" dirty="0" err="1"/>
              <a:t>grafikun</a:t>
            </a:r>
            <a:r>
              <a:rPr lang="en-US" sz="1600" dirty="0"/>
              <a:t> e </a:t>
            </a:r>
            <a:r>
              <a:rPr lang="en-US" sz="1600" dirty="0" err="1"/>
              <a:t>praktikave</a:t>
            </a:r>
            <a:r>
              <a:rPr lang="en-US" sz="1600" dirty="0"/>
              <a:t> </a:t>
            </a:r>
            <a:r>
              <a:rPr lang="en-US" sz="1600" dirty="0" err="1"/>
              <a:t>profesionale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biznese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koordinon</a:t>
            </a:r>
            <a:r>
              <a:rPr lang="en-US" sz="1600" dirty="0" smtClean="0"/>
              <a:t> </a:t>
            </a:r>
            <a:r>
              <a:rPr lang="en-US" sz="1600" dirty="0" err="1"/>
              <a:t>realizimin</a:t>
            </a:r>
            <a:r>
              <a:rPr lang="en-US" sz="1600" dirty="0"/>
              <a:t> e </a:t>
            </a:r>
            <a:r>
              <a:rPr lang="en-US" sz="1600" dirty="0" err="1"/>
              <a:t>praktikave</a:t>
            </a:r>
            <a:r>
              <a:rPr lang="en-US" sz="1600" dirty="0"/>
              <a:t> </a:t>
            </a:r>
            <a:r>
              <a:rPr lang="en-US" sz="1600" dirty="0" err="1"/>
              <a:t>profesionale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biznese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promovon</a:t>
            </a:r>
            <a:r>
              <a:rPr lang="en-US" sz="1600" dirty="0" smtClean="0"/>
              <a:t> </a:t>
            </a:r>
            <a:r>
              <a:rPr lang="en-US" sz="1600" dirty="0" err="1"/>
              <a:t>ofruesin</a:t>
            </a:r>
            <a:r>
              <a:rPr lang="en-US" sz="1600" dirty="0"/>
              <a:t> e AFP-</a:t>
            </a:r>
            <a:r>
              <a:rPr lang="en-US" sz="1600" dirty="0" err="1"/>
              <a:t>së</a:t>
            </a:r>
            <a:r>
              <a:rPr lang="en-US" sz="1600" dirty="0"/>
              <a:t>, </a:t>
            </a:r>
            <a:r>
              <a:rPr lang="en-US" sz="1600" dirty="0" err="1"/>
              <a:t>te</a:t>
            </a:r>
            <a:r>
              <a:rPr lang="en-US" sz="1600" dirty="0"/>
              <a:t> </a:t>
            </a:r>
            <a:r>
              <a:rPr lang="en-US" sz="1600" dirty="0" err="1"/>
              <a:t>bizneset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rajon</a:t>
            </a:r>
            <a:r>
              <a:rPr lang="en-US" sz="1600" dirty="0"/>
              <a:t>;</a:t>
            </a:r>
          </a:p>
          <a:p>
            <a:pPr marL="285750" indent="-285750">
              <a:buFont typeface="Symbol" pitchFamily="18" charset="2"/>
              <a:buChar char=""/>
            </a:pPr>
            <a:r>
              <a:rPr lang="en-US" sz="1600" b="1" u="sng" dirty="0" err="1">
                <a:solidFill>
                  <a:srgbClr val="FF0000"/>
                </a:solidFill>
              </a:rPr>
              <a:t>ndërton</a:t>
            </a:r>
            <a:r>
              <a:rPr lang="en-US" sz="1600" dirty="0" smtClean="0"/>
              <a:t> </a:t>
            </a:r>
            <a:r>
              <a:rPr lang="en-US" sz="1600" dirty="0" err="1"/>
              <a:t>marrëdhënie</a:t>
            </a:r>
            <a:r>
              <a:rPr lang="en-US" sz="1600" dirty="0"/>
              <a:t> me </a:t>
            </a:r>
            <a:r>
              <a:rPr lang="en-US" sz="1600" dirty="0" err="1"/>
              <a:t>partnerë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tjerë</a:t>
            </a:r>
            <a:r>
              <a:rPr lang="en-US" sz="1600" dirty="0"/>
              <a:t> </a:t>
            </a:r>
            <a:r>
              <a:rPr lang="en-US" sz="1600" dirty="0" err="1"/>
              <a:t>socialë</a:t>
            </a:r>
            <a:r>
              <a:rPr lang="en-US" sz="1600" dirty="0"/>
              <a:t>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rajon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më</a:t>
            </a:r>
            <a:r>
              <a:rPr lang="en-US" sz="1600" dirty="0"/>
              <a:t> </a:t>
            </a:r>
            <a:r>
              <a:rPr lang="en-US" sz="1600" dirty="0" err="1"/>
              <a:t>gjerë</a:t>
            </a:r>
            <a:r>
              <a:rPr lang="en-US" sz="16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sz="1600" b="1" u="sng" dirty="0" err="1">
                <a:solidFill>
                  <a:srgbClr val="FF0000"/>
                </a:solidFill>
              </a:rPr>
              <a:t>përgatit</a:t>
            </a:r>
            <a:r>
              <a:rPr lang="en-US" sz="1600" dirty="0" smtClean="0"/>
              <a:t> </a:t>
            </a:r>
            <a:r>
              <a:rPr lang="en-US" sz="1600" dirty="0"/>
              <a:t>“</a:t>
            </a:r>
            <a:r>
              <a:rPr lang="en-US" sz="1600" dirty="0" err="1"/>
              <a:t>orarin</a:t>
            </a:r>
            <a:r>
              <a:rPr lang="en-US" sz="1600" dirty="0"/>
              <a:t> e </a:t>
            </a:r>
            <a:r>
              <a:rPr lang="en-US" sz="1600" dirty="0" err="1"/>
              <a:t>shkollës</a:t>
            </a:r>
            <a:r>
              <a:rPr lang="en-US" sz="1600" dirty="0"/>
              <a:t> </a:t>
            </a:r>
            <a:r>
              <a:rPr lang="en-US" sz="1600" dirty="0" err="1"/>
              <a:t>profesionale</a:t>
            </a:r>
            <a:r>
              <a:rPr lang="en-US" sz="1600" dirty="0"/>
              <a:t>/</a:t>
            </a:r>
            <a:r>
              <a:rPr lang="en-US" sz="1600" dirty="0" err="1"/>
              <a:t>qendrës</a:t>
            </a:r>
            <a:r>
              <a:rPr lang="en-US" sz="1600" dirty="0"/>
              <a:t> </a:t>
            </a:r>
            <a:r>
              <a:rPr lang="en-US" sz="1600" dirty="0" err="1"/>
              <a:t>multifunksionale</a:t>
            </a:r>
            <a:r>
              <a:rPr lang="en-US" sz="1600" dirty="0"/>
              <a:t>”,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bashkëpunim</a:t>
            </a:r>
            <a:r>
              <a:rPr lang="en-US" sz="1600" dirty="0"/>
              <a:t> me </a:t>
            </a:r>
            <a:r>
              <a:rPr lang="en-US" sz="1600" dirty="0" err="1"/>
              <a:t>personelin</a:t>
            </a:r>
            <a:r>
              <a:rPr lang="en-US" sz="1600" dirty="0"/>
              <a:t> </a:t>
            </a:r>
            <a:r>
              <a:rPr lang="en-US" sz="1600" dirty="0" err="1"/>
              <a:t>drejtues</a:t>
            </a:r>
            <a:r>
              <a:rPr lang="en-US" sz="1600" dirty="0"/>
              <a:t>, </a:t>
            </a:r>
          </a:p>
          <a:p>
            <a:pPr marL="285750" indent="-285750">
              <a:buFontTx/>
              <a:buChar char="-"/>
            </a:pPr>
            <a:r>
              <a:rPr lang="it-IT" sz="1600" b="1" u="sng" dirty="0">
                <a:solidFill>
                  <a:srgbClr val="FF0000"/>
                </a:solidFill>
              </a:rPr>
              <a:t>përcakton</a:t>
            </a:r>
            <a:r>
              <a:rPr lang="it-IT" sz="1600" dirty="0" smtClean="0"/>
              <a:t> </a:t>
            </a:r>
            <a:r>
              <a:rPr lang="it-IT" sz="1600" dirty="0"/>
              <a:t>nevojat për trajnim dhe harton planin e ZHVP (</a:t>
            </a:r>
            <a:r>
              <a:rPr lang="en-US" sz="1600" dirty="0" err="1"/>
              <a:t>trajnime</a:t>
            </a:r>
            <a:r>
              <a:rPr lang="en-US" sz="1600" dirty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/>
              <a:t>brendshme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/>
              <a:t>jashtme</a:t>
            </a:r>
            <a:r>
              <a:rPr lang="en-US" sz="1600" dirty="0"/>
              <a:t>) KMB-</a:t>
            </a:r>
            <a:r>
              <a:rPr lang="en-US" sz="1600" dirty="0" err="1"/>
              <a:t>ve</a:t>
            </a:r>
            <a:r>
              <a:rPr lang="en-US" sz="1600" dirty="0"/>
              <a:t>,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instruktorëve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shkollave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instruktorëve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biznesit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74168" y="1314381"/>
            <a:ext cx="11582399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u="sng" dirty="0" err="1" smtClean="0">
                <a:solidFill>
                  <a:srgbClr val="0000FF"/>
                </a:solidFill>
              </a:rPr>
              <a:t>Njësia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b="1" u="sng" dirty="0">
                <a:solidFill>
                  <a:srgbClr val="0000FF"/>
                </a:solidFill>
              </a:rPr>
              <a:t>e </a:t>
            </a:r>
            <a:r>
              <a:rPr lang="en-US" sz="2400" b="1" u="sng" dirty="0" err="1" smtClean="0">
                <a:solidFill>
                  <a:srgbClr val="0000FF"/>
                </a:solidFill>
              </a:rPr>
              <a:t>Zhvillimit</a:t>
            </a:r>
            <a:r>
              <a:rPr lang="en-US" sz="2400" b="1" dirty="0" smtClean="0">
                <a:solidFill>
                  <a:srgbClr val="0000FF"/>
                </a:solidFill>
              </a:rPr>
              <a:t>/</a:t>
            </a:r>
            <a:r>
              <a:rPr lang="en-US" sz="2400" b="1" u="sng" dirty="0" smtClean="0">
                <a:solidFill>
                  <a:srgbClr val="0000FF"/>
                </a:solidFill>
              </a:rPr>
              <a:t>KMB </a:t>
            </a:r>
            <a:r>
              <a:rPr lang="en-US" sz="2400" b="1" u="sng" dirty="0">
                <a:solidFill>
                  <a:srgbClr val="0000FF"/>
                </a:solidFill>
              </a:rPr>
              <a:t>- </a:t>
            </a:r>
            <a:r>
              <a:rPr lang="it-IT" sz="2000" dirty="0" smtClean="0">
                <a:solidFill>
                  <a:prstClr val="black"/>
                </a:solidFill>
              </a:rPr>
              <a:t>përgjegjëse </a:t>
            </a:r>
            <a:r>
              <a:rPr lang="it-IT" sz="2000" dirty="0">
                <a:solidFill>
                  <a:prstClr val="black"/>
                </a:solidFill>
              </a:rPr>
              <a:t>e drejtpërdrejtë </a:t>
            </a:r>
            <a:r>
              <a:rPr lang="it-IT" sz="2000" dirty="0" smtClean="0">
                <a:solidFill>
                  <a:prstClr val="black"/>
                </a:solidFill>
              </a:rPr>
              <a:t>për </a:t>
            </a:r>
            <a:r>
              <a:rPr lang="it-IT" sz="2000" dirty="0">
                <a:solidFill>
                  <a:prstClr val="black"/>
                </a:solidFill>
              </a:rPr>
              <a:t>krijimin e lidhjeve </a:t>
            </a:r>
            <a:r>
              <a:rPr lang="it-IT" sz="2000" dirty="0" smtClean="0">
                <a:solidFill>
                  <a:prstClr val="black"/>
                </a:solidFill>
              </a:rPr>
              <a:t>shkollë - biznese lokale dhe </a:t>
            </a:r>
            <a:r>
              <a:rPr lang="it-IT" sz="2000" dirty="0">
                <a:solidFill>
                  <a:prstClr val="black"/>
                </a:solidFill>
              </a:rPr>
              <a:t>për monitorimin dhe vlerësimin e cilësisë së performancës së këtyre </a:t>
            </a:r>
            <a:r>
              <a:rPr lang="it-IT" sz="2000" dirty="0" smtClean="0">
                <a:solidFill>
                  <a:prstClr val="black"/>
                </a:solidFill>
              </a:rPr>
              <a:t>marrëdhënieve</a:t>
            </a:r>
            <a:r>
              <a:rPr lang="it-IT" sz="20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4172" y="645532"/>
            <a:ext cx="9561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</a:rPr>
              <a:t>Rolet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dhe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përgjegjësitë</a:t>
            </a:r>
            <a:r>
              <a:rPr lang="en-US" sz="2800" b="1" dirty="0">
                <a:solidFill>
                  <a:srgbClr val="0000FF"/>
                </a:solidFill>
              </a:rPr>
              <a:t> e </a:t>
            </a:r>
            <a:r>
              <a:rPr lang="en-US" sz="2800" b="1" dirty="0" err="1">
                <a:solidFill>
                  <a:srgbClr val="0000FF"/>
                </a:solidFill>
              </a:rPr>
              <a:t>aktorëve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në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nivel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ofruesi</a:t>
            </a:r>
            <a:r>
              <a:rPr lang="en-US" sz="2800" b="1" dirty="0">
                <a:solidFill>
                  <a:srgbClr val="0000FF"/>
                </a:solidFill>
              </a:rPr>
              <a:t> - </a:t>
            </a:r>
            <a:r>
              <a:rPr lang="en-US" sz="2800" b="1" dirty="0" err="1">
                <a:solidFill>
                  <a:srgbClr val="0000FF"/>
                </a:solidFill>
              </a:rPr>
              <a:t>vijim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7" name="Picture 6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4514"/>
            <a:ext cx="2946400" cy="660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960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2" y="909691"/>
            <a:ext cx="1150701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u="sng" dirty="0" err="1" smtClean="0">
                <a:solidFill>
                  <a:srgbClr val="0000FF"/>
                </a:solidFill>
              </a:rPr>
              <a:t>Përgjegjësi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FF"/>
                </a:solidFill>
              </a:rPr>
              <a:t>i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FF"/>
                </a:solidFill>
              </a:rPr>
              <a:t>departanmentit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FF"/>
                </a:solidFill>
              </a:rPr>
              <a:t>mësimor</a:t>
            </a:r>
            <a:r>
              <a:rPr lang="en-US" sz="2400" b="1" u="sng" dirty="0" smtClean="0">
                <a:solidFill>
                  <a:srgbClr val="0000FF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mbështet</a:t>
            </a:r>
            <a:r>
              <a:rPr lang="sq-AL" sz="2000" dirty="0" smtClean="0">
                <a:solidFill>
                  <a:prstClr val="black"/>
                </a:solidFill>
              </a:rPr>
              <a:t> </a:t>
            </a:r>
            <a:r>
              <a:rPr lang="sq-AL" sz="2000" dirty="0">
                <a:solidFill>
                  <a:prstClr val="black"/>
                </a:solidFill>
              </a:rPr>
              <a:t>mësuesit e praktikës profesionale të departamentit në analizën e mënyrës së zhvillimit të praktikës cilësore në biznes apo në mjediset e ofruesit të </a:t>
            </a:r>
            <a:r>
              <a:rPr lang="sq-AL" sz="2000" dirty="0" smtClean="0">
                <a:solidFill>
                  <a:prstClr val="black"/>
                </a:solidFill>
              </a:rPr>
              <a:t>AFP-së;</a:t>
            </a:r>
            <a:endParaRPr lang="en-US" sz="2000" dirty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monitoron</a:t>
            </a:r>
            <a:r>
              <a:rPr lang="sq-AL" sz="2000" dirty="0" smtClean="0">
                <a:solidFill>
                  <a:prstClr val="black"/>
                </a:solidFill>
              </a:rPr>
              <a:t> </a:t>
            </a:r>
            <a:r>
              <a:rPr lang="sq-AL" sz="2000" dirty="0">
                <a:solidFill>
                  <a:prstClr val="black"/>
                </a:solidFill>
              </a:rPr>
              <a:t>zbatimin e procesit mësimor të teorisë dhe të praktikës profesionale në </a:t>
            </a:r>
            <a:r>
              <a:rPr lang="sq-AL" sz="2000" dirty="0" smtClean="0">
                <a:solidFill>
                  <a:prstClr val="black"/>
                </a:solidFill>
              </a:rPr>
              <a:t>institucion;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monitoron</a:t>
            </a:r>
            <a:r>
              <a:rPr lang="sq-AL" sz="2000" dirty="0" smtClean="0">
                <a:solidFill>
                  <a:prstClr val="black"/>
                </a:solidFill>
              </a:rPr>
              <a:t> </a:t>
            </a:r>
            <a:r>
              <a:rPr lang="sq-AL" sz="2000" dirty="0">
                <a:solidFill>
                  <a:prstClr val="black"/>
                </a:solidFill>
              </a:rPr>
              <a:t>zbatimin e grafikut të realizimit të praktikave (moduleve) profesionale në biznes nga mësimdhënësit e praktikës profesionale të </a:t>
            </a:r>
            <a:r>
              <a:rPr lang="sq-AL" sz="2000" dirty="0" smtClean="0">
                <a:solidFill>
                  <a:prstClr val="black"/>
                </a:solidFill>
              </a:rPr>
              <a:t>departamenti</a:t>
            </a:r>
            <a:r>
              <a:rPr lang="en-US" sz="2000" dirty="0" smtClean="0">
                <a:solidFill>
                  <a:prstClr val="black"/>
                </a:solidFill>
              </a:rPr>
              <a:t>t</a:t>
            </a: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siguron</a:t>
            </a:r>
            <a:r>
              <a:rPr lang="sq-AL" sz="2000" dirty="0" smtClean="0">
                <a:solidFill>
                  <a:prstClr val="black"/>
                </a:solidFill>
              </a:rPr>
              <a:t> </a:t>
            </a:r>
            <a:r>
              <a:rPr lang="sq-AL" sz="2000" dirty="0">
                <a:solidFill>
                  <a:prstClr val="black"/>
                </a:solidFill>
              </a:rPr>
              <a:t>dokumentimin e procesit të praktikave profesionale nga mësimdhënësit e praktikës profesionale të departamentit, sipas udhëzimeve në fuqi;</a:t>
            </a: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u="sng" dirty="0" err="1">
                <a:solidFill>
                  <a:srgbClr val="0000FF"/>
                </a:solidFill>
              </a:rPr>
              <a:t>Mësimdhënësi</a:t>
            </a:r>
            <a:r>
              <a:rPr lang="en-US" sz="2400" b="1" u="sng" dirty="0">
                <a:solidFill>
                  <a:srgbClr val="0000FF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i</a:t>
            </a:r>
            <a:r>
              <a:rPr lang="en-US" sz="2400" b="1" u="sng" dirty="0">
                <a:solidFill>
                  <a:srgbClr val="0000FF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FF"/>
                </a:solidFill>
              </a:rPr>
              <a:t>praktikës</a:t>
            </a:r>
            <a:r>
              <a:rPr 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profesionale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përgjigjet</a:t>
            </a:r>
            <a:r>
              <a:rPr lang="sq-AL" sz="2000" dirty="0">
                <a:solidFill>
                  <a:prstClr val="black"/>
                </a:solidFill>
              </a:rPr>
              <a:t> për planifikimin, organizimin, monitorimin dhe vlerësimin e praktikës profesionale në biznes</a:t>
            </a:r>
            <a:r>
              <a:rPr lang="sq-AL" sz="2000" dirty="0" smtClean="0">
                <a:solidFill>
                  <a:prstClr val="black"/>
                </a:solidFill>
              </a:rPr>
              <a:t>;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sq-AL" sz="2000" b="1" u="sng" dirty="0">
                <a:solidFill>
                  <a:srgbClr val="FF0000"/>
                </a:solidFill>
              </a:rPr>
              <a:t>bashkëpunon</a:t>
            </a:r>
            <a:r>
              <a:rPr lang="sq-AL" sz="2000" dirty="0">
                <a:solidFill>
                  <a:prstClr val="black"/>
                </a:solidFill>
              </a:rPr>
              <a:t> me bizneset partnere, koordinatorin e marrëdhënieve me biznesin; përgjegjësin e departamentit dhe drejtuesit, për zbatimin cilësor të praktikës profesionale në biznes; </a:t>
            </a:r>
            <a:endParaRPr lang="it-IT" sz="20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it-IT" sz="2000" b="1" u="sng" dirty="0">
                <a:solidFill>
                  <a:srgbClr val="FF0000"/>
                </a:solidFill>
              </a:rPr>
              <a:t>planifikon</a:t>
            </a:r>
            <a:r>
              <a:rPr lang="it-IT" sz="2000" dirty="0" smtClean="0">
                <a:solidFill>
                  <a:prstClr val="black"/>
                </a:solidFill>
              </a:rPr>
              <a:t>, zbaton </a:t>
            </a:r>
            <a:r>
              <a:rPr lang="it-IT" sz="2000" dirty="0">
                <a:solidFill>
                  <a:prstClr val="black"/>
                </a:solidFill>
              </a:rPr>
              <a:t>dhe </a:t>
            </a:r>
            <a:r>
              <a:rPr lang="it-IT" sz="2000" dirty="0" smtClean="0">
                <a:solidFill>
                  <a:prstClr val="black"/>
                </a:solidFill>
              </a:rPr>
              <a:t>monitoron realizimin e </a:t>
            </a:r>
            <a:r>
              <a:rPr lang="it-IT" sz="2000" dirty="0">
                <a:solidFill>
                  <a:prstClr val="black"/>
                </a:solidFill>
              </a:rPr>
              <a:t>praktikës profesionale në biznes nga nxënësit. </a:t>
            </a:r>
            <a:endParaRPr lang="it-IT" sz="20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it-IT" sz="2000" b="1" u="sng" dirty="0">
                <a:solidFill>
                  <a:srgbClr val="FF0000"/>
                </a:solidFill>
              </a:rPr>
              <a:t>siguron</a:t>
            </a:r>
            <a:r>
              <a:rPr lang="it-IT" sz="2000" dirty="0" smtClean="0">
                <a:solidFill>
                  <a:prstClr val="black"/>
                </a:solidFill>
              </a:rPr>
              <a:t> </a:t>
            </a:r>
            <a:r>
              <a:rPr lang="it-IT" sz="2000" dirty="0">
                <a:solidFill>
                  <a:prstClr val="black"/>
                </a:solidFill>
              </a:rPr>
              <a:t>informacionin më të plotë në lidhje me cilësinë e zbatimit të kësaj praktike, me mangësitë dhe shkaqet e tyre</a:t>
            </a:r>
            <a:r>
              <a:rPr lang="it-IT" sz="2000" dirty="0" smtClean="0">
                <a:solidFill>
                  <a:prstClr val="black"/>
                </a:solidFill>
              </a:rPr>
              <a:t>, si dhe </a:t>
            </a:r>
            <a:r>
              <a:rPr lang="it-IT" sz="2000" dirty="0">
                <a:solidFill>
                  <a:prstClr val="black"/>
                </a:solidFill>
              </a:rPr>
              <a:t>me masat që duhet të ndërmerren për përmirësimin e </a:t>
            </a:r>
            <a:r>
              <a:rPr lang="it-IT" sz="2000" dirty="0" smtClean="0">
                <a:solidFill>
                  <a:prstClr val="black"/>
                </a:solidFill>
              </a:rPr>
              <a:t>procesit</a:t>
            </a:r>
            <a:r>
              <a:rPr lang="it-IT" sz="2000" dirty="0">
                <a:solidFill>
                  <a:prstClr val="black"/>
                </a:solidFill>
              </a:rPr>
              <a:t>. </a:t>
            </a:r>
            <a:endParaRPr lang="it-IT" sz="20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it-IT" sz="2000" b="1" u="sng" dirty="0">
                <a:solidFill>
                  <a:srgbClr val="FF0000"/>
                </a:solidFill>
              </a:rPr>
              <a:t>kontribuon</a:t>
            </a:r>
            <a:r>
              <a:rPr lang="it-IT" sz="2000" dirty="0" smtClean="0">
                <a:solidFill>
                  <a:prstClr val="black"/>
                </a:solidFill>
              </a:rPr>
              <a:t> </a:t>
            </a:r>
            <a:r>
              <a:rPr lang="it-IT" sz="2000" dirty="0">
                <a:solidFill>
                  <a:prstClr val="black"/>
                </a:solidFill>
              </a:rPr>
              <a:t>në </a:t>
            </a:r>
            <a:r>
              <a:rPr lang="it-IT" sz="2000" dirty="0" smtClean="0">
                <a:solidFill>
                  <a:prstClr val="black"/>
                </a:solidFill>
              </a:rPr>
              <a:t>procesin </a:t>
            </a:r>
            <a:r>
              <a:rPr lang="it-IT" sz="2000" dirty="0">
                <a:solidFill>
                  <a:prstClr val="black"/>
                </a:solidFill>
              </a:rPr>
              <a:t>e garantimit të </a:t>
            </a:r>
            <a:r>
              <a:rPr lang="it-IT" sz="2000" dirty="0" smtClean="0">
                <a:solidFill>
                  <a:prstClr val="black"/>
                </a:solidFill>
              </a:rPr>
              <a:t>Cilësisë.</a:t>
            </a:r>
            <a:endParaRPr lang="en-US" sz="2000" dirty="0" smtClean="0">
              <a:solidFill>
                <a:prstClr val="black"/>
              </a:solidFill>
            </a:endParaRPr>
          </a:p>
          <a:p>
            <a:endParaRPr lang="en-US" sz="1600" dirty="0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6" name="Picture 5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21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" y="2559541"/>
            <a:ext cx="11234057" cy="31085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err="1"/>
              <a:t>Bizneset</a:t>
            </a:r>
            <a:r>
              <a:rPr lang="en-US" sz="2400" dirty="0"/>
              <a:t> </a:t>
            </a:r>
            <a:r>
              <a:rPr lang="en-US" sz="2400" dirty="0" err="1"/>
              <a:t>të</a:t>
            </a:r>
            <a:r>
              <a:rPr lang="en-US" sz="2400" dirty="0"/>
              <a:t> </a:t>
            </a:r>
            <a:r>
              <a:rPr lang="en-US" sz="2400" dirty="0" err="1"/>
              <a:t>cilat</a:t>
            </a:r>
            <a:r>
              <a:rPr lang="en-US" sz="2400" dirty="0"/>
              <a:t> </a:t>
            </a:r>
            <a:r>
              <a:rPr lang="en-US" sz="2400" dirty="0" err="1"/>
              <a:t>ofrojnë</a:t>
            </a:r>
            <a:r>
              <a:rPr lang="en-US" sz="2400" dirty="0"/>
              <a:t> </a:t>
            </a:r>
            <a:r>
              <a:rPr lang="en-US" sz="2400" dirty="0" err="1"/>
              <a:t>praktikë</a:t>
            </a:r>
            <a:r>
              <a:rPr lang="en-US" sz="2400" dirty="0"/>
              <a:t> </a:t>
            </a:r>
            <a:r>
              <a:rPr lang="en-US" sz="2400" dirty="0" err="1"/>
              <a:t>profesionale</a:t>
            </a:r>
            <a:r>
              <a:rPr lang="en-US" sz="2400" dirty="0"/>
              <a:t> </a:t>
            </a:r>
            <a:r>
              <a:rPr lang="en-US" sz="2400" dirty="0" err="1"/>
              <a:t>duhet</a:t>
            </a:r>
            <a:r>
              <a:rPr lang="en-US" sz="2400" dirty="0"/>
              <a:t> </a:t>
            </a:r>
            <a:r>
              <a:rPr lang="en-US" sz="2400" dirty="0" err="1"/>
              <a:t>të</a:t>
            </a:r>
            <a:r>
              <a:rPr lang="en-US" sz="2400" dirty="0"/>
              <a:t> </a:t>
            </a:r>
            <a:r>
              <a:rPr lang="en-US" sz="2400" dirty="0" err="1"/>
              <a:t>bashkëpunojnë</a:t>
            </a:r>
            <a:r>
              <a:rPr lang="en-US" sz="2400" dirty="0"/>
              <a:t> me </a:t>
            </a:r>
            <a:r>
              <a:rPr lang="en-US" sz="2400" dirty="0" err="1"/>
              <a:t>institucionet</a:t>
            </a:r>
            <a:r>
              <a:rPr lang="en-US" sz="2400" dirty="0"/>
              <a:t> </a:t>
            </a:r>
            <a:r>
              <a:rPr lang="en-US" sz="2400" dirty="0" err="1"/>
              <a:t>arsimore</a:t>
            </a:r>
            <a:r>
              <a:rPr lang="en-US" sz="2400" dirty="0"/>
              <a:t> duke: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dirty="0" err="1"/>
              <a:t>Nënshkruar</a:t>
            </a:r>
            <a:r>
              <a:rPr lang="en-US" sz="2400" dirty="0"/>
              <a:t> </a:t>
            </a:r>
            <a:r>
              <a:rPr lang="en-US" sz="2400" dirty="0" err="1"/>
              <a:t>marrëveshjen</a:t>
            </a:r>
            <a:r>
              <a:rPr lang="en-US" sz="2400" dirty="0"/>
              <a:t> e </a:t>
            </a:r>
            <a:r>
              <a:rPr lang="en-US" sz="2400" dirty="0" err="1" smtClean="0"/>
              <a:t>përbashkët</a:t>
            </a:r>
            <a:r>
              <a:rPr lang="en-US" sz="2400" dirty="0" smtClean="0"/>
              <a:t>.</a:t>
            </a:r>
            <a:endParaRPr lang="en-US" sz="24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dirty="0" err="1"/>
              <a:t>Nënshkruar</a:t>
            </a:r>
            <a:r>
              <a:rPr lang="en-US" sz="2400" dirty="0"/>
              <a:t> </a:t>
            </a:r>
            <a:r>
              <a:rPr lang="en-US" sz="2400" dirty="0" err="1"/>
              <a:t>kontratat</a:t>
            </a:r>
            <a:r>
              <a:rPr lang="en-US" sz="2400" dirty="0"/>
              <a:t> e </a:t>
            </a:r>
            <a:r>
              <a:rPr lang="en-US" sz="2400" dirty="0" err="1" smtClean="0"/>
              <a:t>praktikave</a:t>
            </a:r>
            <a:r>
              <a:rPr lang="en-US" sz="2400" dirty="0" smtClean="0"/>
              <a:t>.</a:t>
            </a:r>
            <a:endParaRPr lang="en-US" sz="24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fr-FR" sz="2400" dirty="0" err="1"/>
              <a:t>Vënë</a:t>
            </a:r>
            <a:r>
              <a:rPr lang="fr-FR" sz="2400" dirty="0"/>
              <a:t> </a:t>
            </a:r>
            <a:r>
              <a:rPr lang="fr-FR" sz="2400" dirty="0" err="1"/>
              <a:t>në</a:t>
            </a:r>
            <a:r>
              <a:rPr lang="fr-FR" sz="2400" dirty="0"/>
              <a:t> </a:t>
            </a:r>
            <a:r>
              <a:rPr lang="fr-FR" sz="2400" dirty="0" err="1"/>
              <a:t>dispozicion</a:t>
            </a:r>
            <a:r>
              <a:rPr lang="fr-FR" sz="2400" dirty="0"/>
              <a:t> </a:t>
            </a:r>
            <a:r>
              <a:rPr lang="fr-FR" sz="2400" dirty="0" err="1"/>
              <a:t>infrastrukturën</a:t>
            </a:r>
            <a:r>
              <a:rPr lang="fr-FR" sz="2400" dirty="0"/>
              <a:t> e </a:t>
            </a:r>
            <a:r>
              <a:rPr lang="fr-FR" sz="2400" dirty="0" err="1" smtClean="0"/>
              <a:t>nevojshme</a:t>
            </a:r>
            <a:r>
              <a:rPr lang="fr-FR" sz="2400" dirty="0" smtClean="0"/>
              <a:t>.</a:t>
            </a:r>
            <a:endParaRPr lang="en-US" sz="24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fr-FR" sz="2400" dirty="0" err="1"/>
              <a:t>Vënë</a:t>
            </a:r>
            <a:r>
              <a:rPr lang="fr-FR" sz="2400" dirty="0"/>
              <a:t> </a:t>
            </a:r>
            <a:r>
              <a:rPr lang="fr-FR" sz="2400" dirty="0" err="1"/>
              <a:t>në</a:t>
            </a:r>
            <a:r>
              <a:rPr lang="fr-FR" sz="2400" dirty="0"/>
              <a:t> </a:t>
            </a:r>
            <a:r>
              <a:rPr lang="fr-FR" sz="2400" dirty="0" err="1"/>
              <a:t>dispozicion</a:t>
            </a:r>
            <a:r>
              <a:rPr lang="fr-FR" sz="2400" dirty="0"/>
              <a:t> </a:t>
            </a:r>
            <a:r>
              <a:rPr lang="fr-FR" sz="2400" dirty="0" err="1"/>
              <a:t>staf</a:t>
            </a:r>
            <a:r>
              <a:rPr lang="fr-FR" sz="2400" dirty="0"/>
              <a:t> </a:t>
            </a:r>
            <a:r>
              <a:rPr lang="fr-FR" sz="2400" dirty="0" err="1"/>
              <a:t>të</a:t>
            </a:r>
            <a:r>
              <a:rPr lang="fr-FR" sz="2400" dirty="0"/>
              <a:t> </a:t>
            </a:r>
            <a:r>
              <a:rPr lang="fr-FR" sz="2400" dirty="0" err="1"/>
              <a:t>kualifikuar</a:t>
            </a:r>
            <a:r>
              <a:rPr lang="fr-FR" sz="2400" dirty="0"/>
              <a:t> </a:t>
            </a:r>
            <a:r>
              <a:rPr lang="fr-FR" sz="2400" dirty="0" err="1"/>
              <a:t>për</a:t>
            </a:r>
            <a:r>
              <a:rPr lang="fr-FR" sz="2400" dirty="0"/>
              <a:t> </a:t>
            </a:r>
            <a:r>
              <a:rPr lang="fr-FR" sz="2400" dirty="0" err="1"/>
              <a:t>mbikqyrjen</a:t>
            </a:r>
            <a:r>
              <a:rPr lang="fr-FR" sz="2400" dirty="0"/>
              <a:t> e </a:t>
            </a:r>
            <a:r>
              <a:rPr lang="fr-FR" sz="2400" dirty="0" err="1" smtClean="0"/>
              <a:t>praktikantit</a:t>
            </a:r>
            <a:r>
              <a:rPr lang="fr-FR" sz="2400" dirty="0" smtClean="0"/>
              <a:t>.</a:t>
            </a:r>
            <a:endParaRPr lang="en-US" sz="24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fr-FR" sz="2400" dirty="0" err="1"/>
              <a:t>Realizuar</a:t>
            </a:r>
            <a:r>
              <a:rPr lang="fr-FR" sz="2400" dirty="0"/>
              <a:t> </a:t>
            </a:r>
            <a:r>
              <a:rPr lang="fr-FR" sz="2400" dirty="0" err="1"/>
              <a:t>dokumentimin</a:t>
            </a:r>
            <a:r>
              <a:rPr lang="fr-FR" sz="2400" dirty="0"/>
              <a:t> </a:t>
            </a:r>
            <a:r>
              <a:rPr lang="fr-FR" sz="2400" dirty="0" err="1"/>
              <a:t>dhe</a:t>
            </a:r>
            <a:r>
              <a:rPr lang="fr-FR" sz="2400" dirty="0"/>
              <a:t> </a:t>
            </a:r>
            <a:r>
              <a:rPr lang="fr-FR" sz="2400" dirty="0" err="1"/>
              <a:t>vlerësimin</a:t>
            </a:r>
            <a:r>
              <a:rPr lang="fr-FR" sz="2400" dirty="0"/>
              <a:t> e </a:t>
            </a:r>
            <a:r>
              <a:rPr lang="fr-FR" sz="2400" dirty="0" err="1"/>
              <a:t>praktikës</a:t>
            </a:r>
            <a:r>
              <a:rPr lang="fr-FR" sz="2400" dirty="0"/>
              <a:t> </a:t>
            </a:r>
            <a:r>
              <a:rPr lang="fr-FR" sz="2400" dirty="0" err="1" smtClean="0"/>
              <a:t>profesionale</a:t>
            </a:r>
            <a:r>
              <a:rPr lang="fr-FR" sz="2400" dirty="0" smtClean="0"/>
              <a:t>.</a:t>
            </a:r>
            <a:endParaRPr lang="en-US" sz="24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fr-FR" sz="2400" dirty="0" err="1"/>
              <a:t>Marrë</a:t>
            </a:r>
            <a:r>
              <a:rPr lang="fr-FR" sz="2400" dirty="0"/>
              <a:t> </a:t>
            </a:r>
            <a:r>
              <a:rPr lang="fr-FR" sz="2400" dirty="0" err="1"/>
              <a:t>pjesë</a:t>
            </a:r>
            <a:r>
              <a:rPr lang="fr-FR" sz="2400" dirty="0"/>
              <a:t> </a:t>
            </a:r>
            <a:r>
              <a:rPr lang="fr-FR" sz="2400" dirty="0" err="1"/>
              <a:t>në</a:t>
            </a:r>
            <a:r>
              <a:rPr lang="fr-FR" sz="2400" dirty="0"/>
              <a:t> </a:t>
            </a:r>
            <a:r>
              <a:rPr lang="fr-FR" sz="2400" dirty="0" err="1"/>
              <a:t>provimet</a:t>
            </a:r>
            <a:r>
              <a:rPr lang="fr-FR" sz="2400" dirty="0"/>
              <a:t> </a:t>
            </a:r>
            <a:r>
              <a:rPr lang="fr-FR" sz="2400" dirty="0" err="1"/>
              <a:t>përfundimtare</a:t>
            </a:r>
            <a:r>
              <a:rPr lang="fr-FR" sz="2400" dirty="0"/>
              <a:t> </a:t>
            </a:r>
            <a:r>
              <a:rPr lang="fr-FR" sz="2400" dirty="0" err="1"/>
              <a:t>të</a:t>
            </a:r>
            <a:r>
              <a:rPr lang="fr-FR" sz="2400" dirty="0"/>
              <a:t> </a:t>
            </a:r>
            <a:r>
              <a:rPr lang="fr-FR" sz="2400" dirty="0" err="1"/>
              <a:t>praktikës</a:t>
            </a:r>
            <a:r>
              <a:rPr lang="fr-FR" sz="2400" dirty="0"/>
              <a:t> </a:t>
            </a:r>
            <a:r>
              <a:rPr lang="fr-FR" sz="2400" dirty="0" err="1" smtClean="0"/>
              <a:t>profesion</a:t>
            </a:r>
            <a:r>
              <a:rPr lang="fr-FR" sz="2800" dirty="0" err="1" smtClean="0"/>
              <a:t>ale</a:t>
            </a:r>
            <a:r>
              <a:rPr lang="fr-FR" sz="2800" dirty="0" smtClean="0"/>
              <a:t>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798" y="981610"/>
            <a:ext cx="112340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800" b="1" u="sng" dirty="0" err="1">
                <a:solidFill>
                  <a:srgbClr val="0000FF"/>
                </a:solidFill>
              </a:rPr>
              <a:t>Instruktori</a:t>
            </a:r>
            <a:r>
              <a:rPr lang="en-US" sz="2800" b="1" u="sng" dirty="0">
                <a:solidFill>
                  <a:srgbClr val="0000FF"/>
                </a:solidFill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i</a:t>
            </a:r>
            <a:r>
              <a:rPr lang="en-US" sz="2800" b="1" u="sng" dirty="0" smtClean="0">
                <a:solidFill>
                  <a:srgbClr val="0000FF"/>
                </a:solidFill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praktikës</a:t>
            </a:r>
            <a:r>
              <a:rPr lang="en-US" sz="2800" b="1" u="sng" dirty="0" smtClean="0">
                <a:solidFill>
                  <a:srgbClr val="0000FF"/>
                </a:solidFill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në</a:t>
            </a:r>
            <a:r>
              <a:rPr lang="en-US" sz="2800" b="1" u="sng" dirty="0" smtClean="0">
                <a:solidFill>
                  <a:srgbClr val="0000FF"/>
                </a:solidFill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</a:rPr>
              <a:t>biznes</a:t>
            </a:r>
            <a:r>
              <a:rPr lang="en-US" dirty="0"/>
              <a:t>:</a:t>
            </a:r>
          </a:p>
          <a:p>
            <a:pPr marL="285750" indent="-285750">
              <a:buFontTx/>
              <a:buChar char="-"/>
            </a:pPr>
            <a:r>
              <a:rPr lang="en-US" sz="2000" b="1" u="sng" dirty="0" err="1">
                <a:solidFill>
                  <a:srgbClr val="FF0000"/>
                </a:solidFill>
              </a:rPr>
              <a:t>caktohet</a:t>
            </a:r>
            <a:r>
              <a:rPr lang="en-US" sz="2000" dirty="0"/>
              <a:t> </a:t>
            </a:r>
            <a:r>
              <a:rPr lang="en-US" sz="2000" dirty="0" err="1"/>
              <a:t>nga</a:t>
            </a:r>
            <a:r>
              <a:rPr lang="en-US" sz="2000" dirty="0"/>
              <a:t> </a:t>
            </a:r>
            <a:r>
              <a:rPr lang="en-US" sz="2000" dirty="0" err="1"/>
              <a:t>drejtuesi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biznesit</a:t>
            </a:r>
            <a:r>
              <a:rPr lang="en-US" sz="2000" dirty="0"/>
              <a:t> </a:t>
            </a:r>
            <a:r>
              <a:rPr lang="en-US" sz="2000" dirty="0" err="1"/>
              <a:t>bazuar</a:t>
            </a:r>
            <a:r>
              <a:rPr lang="en-US" sz="2000" dirty="0"/>
              <a:t> </a:t>
            </a:r>
            <a:r>
              <a:rPr lang="en-US" sz="2000" dirty="0" err="1"/>
              <a:t>në</a:t>
            </a:r>
            <a:r>
              <a:rPr lang="en-US" sz="2000" dirty="0"/>
              <a:t> </a:t>
            </a:r>
            <a:r>
              <a:rPr lang="en-US" sz="2000" dirty="0" err="1"/>
              <a:t>orientimet</a:t>
            </a:r>
            <a:r>
              <a:rPr lang="en-US" sz="2000" dirty="0"/>
              <a:t> e KMB, </a:t>
            </a:r>
            <a:r>
              <a:rPr lang="en-US" sz="2000" dirty="0" err="1"/>
              <a:t>bazuar</a:t>
            </a:r>
            <a:r>
              <a:rPr lang="en-US" sz="2000" dirty="0"/>
              <a:t> </a:t>
            </a:r>
            <a:r>
              <a:rPr lang="en-US" sz="2000" dirty="0" err="1"/>
              <a:t>në</a:t>
            </a:r>
            <a:r>
              <a:rPr lang="en-US" sz="2000" dirty="0"/>
              <a:t> </a:t>
            </a:r>
            <a:r>
              <a:rPr lang="en-US" sz="2000" dirty="0" err="1"/>
              <a:t>kriteret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përcaktohen</a:t>
            </a:r>
            <a:r>
              <a:rPr lang="en-US" sz="2000" dirty="0"/>
              <a:t> </a:t>
            </a:r>
            <a:r>
              <a:rPr lang="en-US" sz="2000" dirty="0" err="1"/>
              <a:t>në</a:t>
            </a:r>
            <a:r>
              <a:rPr lang="en-US" sz="2000" dirty="0"/>
              <a:t> </a:t>
            </a:r>
            <a:r>
              <a:rPr lang="en-US" sz="2000" dirty="0" err="1"/>
              <a:t>Nenin</a:t>
            </a:r>
            <a:r>
              <a:rPr lang="en-US" sz="2000" dirty="0"/>
              <a:t> 11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Rregullores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“</a:t>
            </a:r>
            <a:r>
              <a:rPr lang="en-US" sz="2000" dirty="0" err="1"/>
              <a:t>Zbatimin</a:t>
            </a:r>
            <a:r>
              <a:rPr lang="en-US" sz="2000" dirty="0"/>
              <a:t> e </a:t>
            </a:r>
            <a:r>
              <a:rPr lang="en-US" sz="2000" dirty="0" err="1"/>
              <a:t>praktikave</a:t>
            </a:r>
            <a:r>
              <a:rPr lang="en-US" sz="2000" dirty="0"/>
              <a:t> </a:t>
            </a:r>
            <a:r>
              <a:rPr lang="en-US" sz="2000" dirty="0" err="1"/>
              <a:t>profesionale</a:t>
            </a:r>
            <a:r>
              <a:rPr lang="en-US" sz="2000" dirty="0"/>
              <a:t> </a:t>
            </a:r>
            <a:r>
              <a:rPr lang="en-US" sz="2000" dirty="0" err="1"/>
              <a:t>në</a:t>
            </a:r>
            <a:r>
              <a:rPr lang="en-US" sz="2000" dirty="0"/>
              <a:t> </a:t>
            </a:r>
            <a:r>
              <a:rPr lang="en-US" sz="2000" dirty="0" err="1"/>
              <a:t>biznes</a:t>
            </a:r>
            <a:r>
              <a:rPr lang="en-US" sz="2000" dirty="0"/>
              <a:t>…”.).</a:t>
            </a:r>
          </a:p>
          <a:p>
            <a:pPr marL="285750" indent="-285750">
              <a:buFontTx/>
              <a:buChar char="-"/>
            </a:pPr>
            <a:r>
              <a:rPr lang="en-US" sz="2000" b="1" u="sng" dirty="0" err="1">
                <a:solidFill>
                  <a:srgbClr val="FF0000"/>
                </a:solidFill>
              </a:rPr>
              <a:t>Kryen</a:t>
            </a:r>
            <a:r>
              <a:rPr lang="en-US" sz="2000" dirty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njëjtat</a:t>
            </a:r>
            <a:r>
              <a:rPr lang="en-US" sz="2000" dirty="0" smtClean="0"/>
              <a:t> </a:t>
            </a:r>
            <a:r>
              <a:rPr lang="en-US" sz="2000" dirty="0" err="1"/>
              <a:t>detyra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Instruktori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shkollë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8" name="Picture 7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225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2" y="1521578"/>
            <a:ext cx="11182350" cy="4524315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prstClr val="black"/>
                </a:solidFill>
              </a:rPr>
              <a:t>Mësimdhënësit</a:t>
            </a:r>
            <a:r>
              <a:rPr lang="en-US" sz="2400" dirty="0" smtClean="0">
                <a:solidFill>
                  <a:prstClr val="black"/>
                </a:solidFill>
              </a:rPr>
              <a:t> (</a:t>
            </a:r>
            <a:r>
              <a:rPr lang="sq-AL" sz="2400" dirty="0" smtClean="0">
                <a:solidFill>
                  <a:prstClr val="black"/>
                </a:solidFill>
              </a:rPr>
              <a:t>mësuesit </a:t>
            </a:r>
            <a:r>
              <a:rPr lang="sq-AL" sz="2400" dirty="0">
                <a:solidFill>
                  <a:prstClr val="black"/>
                </a:solidFill>
              </a:rPr>
              <a:t>dhe </a:t>
            </a:r>
            <a:r>
              <a:rPr lang="sq-AL" sz="2400" dirty="0" smtClean="0">
                <a:solidFill>
                  <a:prstClr val="black"/>
                </a:solidFill>
              </a:rPr>
              <a:t>instruktorët</a:t>
            </a:r>
            <a:r>
              <a:rPr lang="en-US" sz="2400" dirty="0" smtClean="0">
                <a:solidFill>
                  <a:prstClr val="black"/>
                </a:solidFill>
              </a:rPr>
              <a:t>) </a:t>
            </a:r>
            <a:r>
              <a:rPr lang="sq-AL" sz="2400" dirty="0" smtClean="0">
                <a:solidFill>
                  <a:prstClr val="black"/>
                </a:solidFill>
              </a:rPr>
              <a:t>e </a:t>
            </a:r>
            <a:r>
              <a:rPr lang="sq-AL" sz="2400" dirty="0">
                <a:solidFill>
                  <a:prstClr val="black"/>
                </a:solidFill>
              </a:rPr>
              <a:t>AFP-së si dhe </a:t>
            </a:r>
            <a:r>
              <a:rPr lang="sq-AL" sz="2400" dirty="0" smtClean="0">
                <a:solidFill>
                  <a:prstClr val="black"/>
                </a:solidFill>
              </a:rPr>
              <a:t>KMB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luajnë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rolin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kryesor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për</a:t>
            </a:r>
            <a:r>
              <a:rPr lang="en-US" sz="2400" dirty="0" smtClean="0">
                <a:solidFill>
                  <a:prstClr val="black"/>
                </a:solidFill>
              </a:rPr>
              <a:t> PPB, </a:t>
            </a:r>
            <a:r>
              <a:rPr lang="en-US" sz="2400" dirty="0" err="1" smtClean="0">
                <a:solidFill>
                  <a:prstClr val="black"/>
                </a:solidFill>
              </a:rPr>
              <a:t>nëpërmjet</a:t>
            </a:r>
            <a:r>
              <a:rPr lang="sq-AL" sz="2400" dirty="0" smtClean="0">
                <a:solidFill>
                  <a:prstClr val="black"/>
                </a:solidFill>
              </a:rPr>
              <a:t>: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s</a:t>
            </a:r>
            <a:r>
              <a:rPr lang="sq-AL" sz="2400" dirty="0" smtClean="0">
                <a:solidFill>
                  <a:prstClr val="black"/>
                </a:solidFill>
              </a:rPr>
              <a:t>hoqëri</a:t>
            </a:r>
            <a:r>
              <a:rPr lang="en-US" sz="2400" dirty="0" err="1" smtClean="0">
                <a:solidFill>
                  <a:prstClr val="black"/>
                </a:solidFill>
              </a:rPr>
              <a:t>mit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 smtClean="0">
                <a:solidFill>
                  <a:prstClr val="black"/>
                </a:solidFill>
              </a:rPr>
              <a:t>dhe mbikëqyr</a:t>
            </a:r>
            <a:r>
              <a:rPr lang="en-US" sz="2400" dirty="0" err="1" smtClean="0">
                <a:solidFill>
                  <a:prstClr val="black"/>
                </a:solidFill>
              </a:rPr>
              <a:t>jes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së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 smtClean="0">
                <a:solidFill>
                  <a:prstClr val="black"/>
                </a:solidFill>
              </a:rPr>
              <a:t>nxënës</a:t>
            </a:r>
            <a:r>
              <a:rPr lang="en-US" sz="2400" dirty="0" err="1" smtClean="0">
                <a:solidFill>
                  <a:prstClr val="black"/>
                </a:solidFill>
              </a:rPr>
              <a:t>ve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 smtClean="0">
                <a:solidFill>
                  <a:prstClr val="black"/>
                </a:solidFill>
              </a:rPr>
              <a:t>gjatë </a:t>
            </a:r>
            <a:r>
              <a:rPr lang="sq-AL" sz="2400" dirty="0">
                <a:solidFill>
                  <a:prstClr val="black"/>
                </a:solidFill>
              </a:rPr>
              <a:t>kryerjes së praktikave profesionale në biznese;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s</a:t>
            </a:r>
            <a:r>
              <a:rPr lang="sq-AL" sz="2400" dirty="0" smtClean="0">
                <a:solidFill>
                  <a:prstClr val="black"/>
                </a:solidFill>
              </a:rPr>
              <a:t>hfrytëz</a:t>
            </a:r>
            <a:r>
              <a:rPr lang="en-US" sz="2400" dirty="0" err="1" smtClean="0">
                <a:solidFill>
                  <a:prstClr val="black"/>
                </a:solidFill>
              </a:rPr>
              <a:t>imit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të</a:t>
            </a:r>
            <a:r>
              <a:rPr lang="sq-AL" sz="2400" dirty="0" smtClean="0">
                <a:solidFill>
                  <a:prstClr val="black"/>
                </a:solidFill>
              </a:rPr>
              <a:t> marrëdhënie</a:t>
            </a:r>
            <a:r>
              <a:rPr lang="en-US" sz="2400" dirty="0" err="1" smtClean="0">
                <a:solidFill>
                  <a:prstClr val="black"/>
                </a:solidFill>
              </a:rPr>
              <a:t>ve</a:t>
            </a:r>
            <a:r>
              <a:rPr lang="sq-AL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>
                <a:solidFill>
                  <a:prstClr val="black"/>
                </a:solidFill>
              </a:rPr>
              <a:t>personale për krijimin e lidhjeve me biznesin;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u</a:t>
            </a:r>
            <a:r>
              <a:rPr lang="sq-AL" sz="2400" dirty="0" smtClean="0">
                <a:solidFill>
                  <a:prstClr val="black"/>
                </a:solidFill>
              </a:rPr>
              <a:t>dhëz</a:t>
            </a:r>
            <a:r>
              <a:rPr lang="en-US" sz="2400" dirty="0" err="1" smtClean="0">
                <a:solidFill>
                  <a:prstClr val="black"/>
                </a:solidFill>
              </a:rPr>
              <a:t>imit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të</a:t>
            </a:r>
            <a:r>
              <a:rPr lang="sq-AL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>
                <a:solidFill>
                  <a:prstClr val="black"/>
                </a:solidFill>
              </a:rPr>
              <a:t>“</a:t>
            </a:r>
            <a:r>
              <a:rPr lang="sq-AL" sz="2400" dirty="0" smtClean="0">
                <a:solidFill>
                  <a:prstClr val="black"/>
                </a:solidFill>
              </a:rPr>
              <a:t>instruktorë</a:t>
            </a:r>
            <a:r>
              <a:rPr lang="en-US" sz="2400" dirty="0" smtClean="0">
                <a:solidFill>
                  <a:prstClr val="black"/>
                </a:solidFill>
              </a:rPr>
              <a:t>t</a:t>
            </a:r>
            <a:r>
              <a:rPr lang="sq-AL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e</a:t>
            </a:r>
            <a:r>
              <a:rPr lang="sq-AL" sz="2400" dirty="0" smtClean="0">
                <a:solidFill>
                  <a:prstClr val="black"/>
                </a:solidFill>
              </a:rPr>
              <a:t> </a:t>
            </a:r>
            <a:r>
              <a:rPr lang="sq-AL" sz="2400" dirty="0">
                <a:solidFill>
                  <a:prstClr val="black"/>
                </a:solidFill>
              </a:rPr>
              <a:t>biznesit” për të kryer rolin e tyre edhe si organizues të praktikës profesionale dhe vlerësues të </a:t>
            </a:r>
            <a:r>
              <a:rPr lang="sq-AL" sz="2400" dirty="0" smtClean="0">
                <a:solidFill>
                  <a:prstClr val="black"/>
                </a:solidFill>
              </a:rPr>
              <a:t>nxënësve;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q-AL" sz="2400" dirty="0" smtClean="0">
                <a:solidFill>
                  <a:prstClr val="black"/>
                </a:solidFill>
              </a:rPr>
              <a:t>vëzhgimit të drejtpërdrejtë </a:t>
            </a:r>
            <a:r>
              <a:rPr lang="sq-AL" sz="2400" dirty="0">
                <a:solidFill>
                  <a:prstClr val="black"/>
                </a:solidFill>
              </a:rPr>
              <a:t>dhe </a:t>
            </a:r>
            <a:r>
              <a:rPr lang="sq-AL" sz="2400" dirty="0" smtClean="0">
                <a:solidFill>
                  <a:prstClr val="black"/>
                </a:solidFill>
              </a:rPr>
              <a:t>njohjes </a:t>
            </a:r>
            <a:r>
              <a:rPr lang="sq-AL" sz="2400" dirty="0">
                <a:solidFill>
                  <a:prstClr val="black"/>
                </a:solidFill>
              </a:rPr>
              <a:t>me teknologjitë dhe proceset reale të punës në profesionin që trajtojnë;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q-AL" sz="2400" dirty="0">
                <a:solidFill>
                  <a:prstClr val="black"/>
                </a:solidFill>
              </a:rPr>
              <a:t>ofrimit të shërbimeve të ndryshme për nevoja të komunitetit;</a:t>
            </a:r>
            <a:endParaRPr lang="en-US" sz="2400" dirty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q-AL" sz="2400" dirty="0">
                <a:solidFill>
                  <a:prstClr val="black"/>
                </a:solidFill>
              </a:rPr>
              <a:t>ofrimit të informacionit për ofertën e shkollës/qendrës dhe marrjes së informacionit për kërkesat që kanë bizneset për kualifikime profesionale.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4172" y="981610"/>
            <a:ext cx="9561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</a:rPr>
              <a:t>Rolet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dhe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përgjegjësitë</a:t>
            </a:r>
            <a:r>
              <a:rPr lang="en-US" sz="2800" b="1" dirty="0">
                <a:solidFill>
                  <a:srgbClr val="0000FF"/>
                </a:solidFill>
              </a:rPr>
              <a:t> e </a:t>
            </a:r>
            <a:r>
              <a:rPr lang="en-US" sz="2800" b="1" dirty="0" err="1">
                <a:solidFill>
                  <a:srgbClr val="0000FF"/>
                </a:solidFill>
              </a:rPr>
              <a:t>aktorëve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në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kontekstin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shkollor</a:t>
            </a:r>
            <a:r>
              <a:rPr lang="en-US" sz="2800" b="1" dirty="0" smtClean="0">
                <a:solidFill>
                  <a:srgbClr val="0000FF"/>
                </a:solidFill>
              </a:rPr>
              <a:t> - </a:t>
            </a:r>
            <a:r>
              <a:rPr lang="en-US" sz="2800" b="1" dirty="0" err="1" smtClean="0">
                <a:solidFill>
                  <a:srgbClr val="0000FF"/>
                </a:solidFill>
              </a:rPr>
              <a:t>vijim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7" name="Picture 6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656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3309" y="2598003"/>
            <a:ext cx="7678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PYETJE DHE DISKUTIME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  <p:pic>
        <p:nvPicPr>
          <p:cNvPr id="5" name="Picture 4" descr="AKAFP">
            <a:extLst>
              <a:ext uri="{FF2B5EF4-FFF2-40B4-BE49-F238E27FC236}">
                <a16:creationId xmlns:a16="http://schemas.microsoft.com/office/drawing/2014/main" xmlns="" id="{2D3C44BA-E310-5D9D-EED7-4C72031E6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05673" cy="98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99" y="43202"/>
            <a:ext cx="9334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9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mine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FFFF00"/>
      </a:accent2>
      <a:accent3>
        <a:srgbClr val="92D050"/>
      </a:accent3>
      <a:accent4>
        <a:srgbClr val="0070C0"/>
      </a:accent4>
      <a:accent5>
        <a:srgbClr val="7030A0"/>
      </a:accent5>
      <a:accent6>
        <a:srgbClr val="0C0C0C"/>
      </a:accent6>
      <a:hlink>
        <a:srgbClr val="0563C1"/>
      </a:hlink>
      <a:folHlink>
        <a:srgbClr val="954F72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63CC"/>
      </a:accent1>
      <a:accent2>
        <a:srgbClr val="0487D9"/>
      </a:accent2>
      <a:accent3>
        <a:srgbClr val="F2E085"/>
      </a:accent3>
      <a:accent4>
        <a:srgbClr val="F22222"/>
      </a:accent4>
      <a:accent5>
        <a:srgbClr val="262626"/>
      </a:accent5>
      <a:accent6>
        <a:srgbClr val="D79922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1376</TotalTime>
  <Words>972</Words>
  <Application>Microsoft Office PowerPoint</Application>
  <PresentationFormat>Custom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Droplet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Savari</dc:creator>
  <cp:lastModifiedBy>albinabuci@gmail.com</cp:lastModifiedBy>
  <cp:revision>107</cp:revision>
  <dcterms:created xsi:type="dcterms:W3CDTF">2019-04-03T09:08:56Z</dcterms:created>
  <dcterms:modified xsi:type="dcterms:W3CDTF">2024-04-16T10:18:11Z</dcterms:modified>
</cp:coreProperties>
</file>