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568" y="1480456"/>
            <a:ext cx="9219020" cy="35792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CH" sz="3200" b="1" dirty="0" smtClean="0">
                <a:latin typeface="Baskerville Old Face" panose="02020602080505020303" pitchFamily="18" charset="0"/>
              </a:rPr>
              <a:t>			</a:t>
            </a:r>
            <a:br>
              <a:rPr lang="de-CH" sz="3200" b="1" dirty="0" smtClean="0">
                <a:latin typeface="Baskerville Old Face" panose="02020602080505020303" pitchFamily="18" charset="0"/>
              </a:rPr>
            </a:br>
            <a:r>
              <a:rPr lang="de-CH" sz="3200" b="1" dirty="0">
                <a:latin typeface="Baskerville Old Face" panose="02020602080505020303" pitchFamily="18" charset="0"/>
              </a:rPr>
              <a:t>	</a:t>
            </a:r>
            <a:r>
              <a:rPr lang="de-CH" sz="3200" b="1" dirty="0" smtClean="0">
                <a:latin typeface="Baskerville Old Face" panose="02020602080505020303" pitchFamily="18" charset="0"/>
              </a:rPr>
              <a:t>		Moduli 2			</a:t>
            </a:r>
            <a:br>
              <a:rPr lang="de-CH" sz="3200" b="1" dirty="0" smtClean="0">
                <a:latin typeface="Baskerville Old Face" panose="02020602080505020303" pitchFamily="18" charset="0"/>
              </a:rPr>
            </a:br>
            <a:r>
              <a:rPr lang="de-CH" sz="3200" b="1" dirty="0" smtClean="0">
                <a:latin typeface="Baskerville Old Face" panose="02020602080505020303" pitchFamily="18" charset="0"/>
              </a:rPr>
              <a:t>“</a:t>
            </a:r>
            <a:r>
              <a:rPr lang="de-CH" sz="3200" dirty="0" smtClean="0">
                <a:latin typeface="Baskerville Old Face" panose="02020602080505020303" pitchFamily="18" charset="0"/>
              </a:rPr>
              <a:t> </a:t>
            </a:r>
            <a:r>
              <a:rPr lang="de-CH" sz="3200" b="1" dirty="0">
                <a:latin typeface="Baskerville Old Face" panose="02020602080505020303" pitchFamily="18" charset="0"/>
              </a:rPr>
              <a:t>KOMUNIKIMI, BASHKËPUNIMI, GJITHËPËRFSHIRJA, BARAZIA DHE ZGJIDHJA E PROBLEMEVE ”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099" y="4667794"/>
            <a:ext cx="9079775" cy="471469"/>
          </a:xfrm>
        </p:spPr>
        <p:txBody>
          <a:bodyPr>
            <a:normAutofit/>
          </a:bodyPr>
          <a:lstStyle/>
          <a:p>
            <a:r>
              <a:rPr lang="en-US" dirty="0" smtClean="0"/>
              <a:t>							</a:t>
            </a:r>
            <a:endParaRPr lang="en-US" sz="1800" b="1" i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1399956F-4540-3A90-1A53-A419AF7A8F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88" y="1675040"/>
            <a:ext cx="1158240" cy="651510"/>
          </a:xfrm>
          <a:prstGeom prst="rect">
            <a:avLst/>
          </a:prstGeom>
        </p:spPr>
      </p:pic>
      <p:pic>
        <p:nvPicPr>
          <p:cNvPr id="5" name="Picture 4" descr="AKAF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68" y="1546315"/>
            <a:ext cx="2414270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28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88571"/>
            <a:ext cx="10058400" cy="4946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Mëso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bashkëpunosh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lësh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mënjanë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tënde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detyra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dhënë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pëlqen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ekuilibër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kontributin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eksperiencën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FLEKSIBËL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jo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strikt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rëdësishme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flekibël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përshtatesh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punës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punuarit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kërkon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aftësi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Menaxhimi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sjelljet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brenda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94069" cy="3940629"/>
          </a:xfrm>
        </p:spPr>
        <p:txBody>
          <a:bodyPr>
            <a:normAutofit fontScale="92500" lnSpcReduction="20000"/>
          </a:bodyPr>
          <a:lstStyle/>
          <a:p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Çfarë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menaxhimi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konfliktit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fjalë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shpëtuar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duart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mosmarrëveshje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debate midis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anëtarëve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nevojitet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ndërhyrja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përgjegjës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mbarëvajtjen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sjellë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qetësinë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nevojitet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mirëkuptimi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obertore.com/wp-content/uploads/2022/11/team-non-funzio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1" y="2103119"/>
            <a:ext cx="4545875" cy="38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6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6023"/>
            <a:ext cx="10058400" cy="56954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sugjerime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hapat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ndërmerren</a:t>
            </a:r>
            <a:r>
              <a:rPr lang="en-US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Diskuto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dëgjosh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qetësi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palët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takime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secilin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mundohu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kuptosh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arsyet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çfarë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shqetëson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çfarë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këtij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diskutimi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Mundohu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ulësh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gjakrat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duke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bisedë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private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rezervuar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undohu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çlirohesh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paragjykimet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mendimet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Jepi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mjaftueshme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dëgjo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personin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shprehet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lirshëm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Mundohu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paanshëm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bëj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njëjtat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pyetje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01486"/>
            <a:ext cx="10058400" cy="50335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qartësuar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situatën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dëgjuar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qartësuar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rrjedhë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rregulla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paraprake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biseda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qytetare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duke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respektuar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mundësinë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 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ndërprerë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Biseda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shmangë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komentet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duke 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përqendruar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fjalë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nevojshme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kujtoju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atyre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shkuarën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ekziston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mundësia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përdorin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eksperiencë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vazhduar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bashkëpunimin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ardhmen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1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18903"/>
            <a:ext cx="10058400" cy="501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mendimin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përket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skuadrës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kërkosh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medimin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ndihmon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qasje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këndvështrime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ndihmon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krijoni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ambient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ndajnë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anëtarët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mendimet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pritshmëritë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4-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Planifiko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ndërhyrje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mundshme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diskutuar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ndërhyrjeje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konkretizuar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Përcakto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detyra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secilin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çfarë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duke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lënë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keqkuptime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mbivendosje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detyrash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4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6502" y="1748428"/>
            <a:ext cx="4754880" cy="3319961"/>
          </a:xfrm>
        </p:spPr>
        <p:txBody>
          <a:bodyPr>
            <a:normAutofit/>
          </a:bodyPr>
          <a:lstStyle/>
          <a:p>
            <a:r>
              <a:rPr lang="it-IT" sz="2800" i="1" dirty="0" smtClean="0">
                <a:latin typeface="Baskerville Old Face" panose="02020602080505020303" pitchFamily="18" charset="0"/>
              </a:rPr>
              <a:t>«Një </a:t>
            </a:r>
            <a:r>
              <a:rPr lang="it-IT" sz="2800" b="1" i="1" dirty="0" smtClean="0">
                <a:latin typeface="Baskerville Old Face" panose="02020602080505020303" pitchFamily="18" charset="0"/>
              </a:rPr>
              <a:t>TEAM</a:t>
            </a:r>
            <a:r>
              <a:rPr lang="it-IT" sz="2800" i="1" dirty="0" smtClean="0">
                <a:latin typeface="Baskerville Old Face" panose="02020602080505020303" pitchFamily="18" charset="0"/>
              </a:rPr>
              <a:t> </a:t>
            </a:r>
            <a:r>
              <a:rPr lang="it-IT" sz="2800" i="1" dirty="0" smtClean="0">
                <a:latin typeface="Baskerville Old Face" panose="02020602080505020303" pitchFamily="18" charset="0"/>
              </a:rPr>
              <a:t>është një grup njerëzish të cilët mund të kenë karakteristika të ndryshme, role dhe funksione të ndryshme, por objektiva, përgjegjësi dhe vlera të përbashkëta»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https://robertore.com/wp-content/uploads/2022/11/livello-salute-te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92" y="2029098"/>
            <a:ext cx="5196059" cy="3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2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Baskerville Old Face" panose="02020602080505020303" pitchFamily="18" charset="0"/>
              </a:rPr>
              <a:t>	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latin typeface="Baskerville Old Face" panose="02020602080505020303" pitchFamily="18" charset="0"/>
              </a:rPr>
              <a:t>Julinda</a:t>
            </a:r>
            <a:r>
              <a:rPr lang="en-US" sz="2800" b="1" dirty="0" smtClean="0">
                <a:latin typeface="Baskerville Old Face" panose="02020602080505020303" pitchFamily="18" charset="0"/>
              </a:rPr>
              <a:t> </a:t>
            </a:r>
            <a:r>
              <a:rPr lang="en-US" sz="2800" b="1" dirty="0" err="1" smtClean="0">
                <a:latin typeface="Baskerville Old Face" panose="02020602080505020303" pitchFamily="18" charset="0"/>
              </a:rPr>
              <a:t>Sinani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8107679" y="2409126"/>
            <a:ext cx="1985555" cy="15152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2017471" y="2746097"/>
            <a:ext cx="5184518" cy="12811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Baskerville Old Face" panose="02020602080505020303" pitchFamily="18" charset="0"/>
              </a:rPr>
              <a:t>Faleminderit</a:t>
            </a:r>
            <a:r>
              <a:rPr lang="en-US" sz="2800" dirty="0" smtClean="0">
                <a:latin typeface="Baskerville Old Face" panose="02020602080505020303" pitchFamily="18" charset="0"/>
              </a:rPr>
              <a:t>!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3" y="581634"/>
            <a:ext cx="10058400" cy="104686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Baskerville Old Face" panose="02020602080505020303" pitchFamily="18" charset="0"/>
              </a:rPr>
              <a:t>Barazia dhe gjithëpërfshirja në </a:t>
            </a:r>
            <a:r>
              <a:rPr lang="it-IT" sz="2800" b="1" dirty="0">
                <a:latin typeface="Baskerville Old Face" panose="02020602080505020303" pitchFamily="18" charset="0"/>
              </a:rPr>
              <a:t>PPB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50126"/>
            <a:ext cx="10058400" cy="448491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përgjithshëm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BARAZIA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nxënësi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kursanti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garantohet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qasje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njëjtë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nevojiten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proçesit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arsimimit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pavarësisht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gjinisë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prejardhjes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gjuhës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kufizimeve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shëndetësore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gjendjes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shoqërore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nxënës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potencialin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zhvilluar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ofrohen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shanset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mbështetja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përparuar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proçesit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6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Baskerville Old Face" panose="02020602080505020303" pitchFamily="18" charset="0"/>
              </a:rPr>
              <a:t>Në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thelb</a:t>
            </a:r>
            <a:r>
              <a:rPr lang="en-US" sz="3600" b="1" dirty="0">
                <a:latin typeface="Baskerville Old Face" panose="02020602080505020303" pitchFamily="18" charset="0"/>
              </a:rPr>
              <a:t>, </a:t>
            </a:r>
            <a:r>
              <a:rPr lang="en-US" sz="3600" b="1" dirty="0" err="1">
                <a:latin typeface="Baskerville Old Face" panose="02020602080505020303" pitchFamily="18" charset="0"/>
              </a:rPr>
              <a:t>barazia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udhëhiqet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nga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parimi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i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të</a:t>
            </a:r>
            <a:r>
              <a:rPr lang="en-US" sz="3600" b="1" dirty="0">
                <a:latin typeface="Baskerville Old Face" panose="02020602080505020303" pitchFamily="18" charset="0"/>
              </a:rPr>
              <a:t> </a:t>
            </a:r>
            <a:r>
              <a:rPr lang="en-US" sz="3600" b="1" dirty="0" err="1">
                <a:latin typeface="Baskerville Old Face" panose="02020602080505020303" pitchFamily="18" charset="0"/>
              </a:rPr>
              <a:t>drejtës</a:t>
            </a:r>
            <a:r>
              <a:rPr lang="en-US" sz="3600" b="1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1585" y="2325189"/>
            <a:ext cx="4855720" cy="323714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70319" y="2103119"/>
            <a:ext cx="5003075" cy="41844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Barazia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AFP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nxënësit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kursantët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trajtohen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njëjtën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jepet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barabartë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sigurohen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mundësi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njëjta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thelb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gjithëve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mundësohen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njëjtat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gjëra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pavarësisht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ç’mjedis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vijnë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çfarë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nevojash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veçanta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45325"/>
            <a:ext cx="4754880" cy="49203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gjithëpërfshirës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nënkupton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tërësi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ndërmarrë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shmangjen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pengesave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kufizojnë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pjesëmarrjen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arritjet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nxënësve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kursantëve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burimet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dispozicion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aksesueshme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lehtësi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nxënësit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kursantët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pavarësisht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veçorive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1245325"/>
            <a:ext cx="5603966" cy="4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3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latin typeface="Baskerville Old Face" panose="02020602080505020303" pitchFamily="18" charset="0"/>
              </a:rPr>
              <a:t>Puna dhe </a:t>
            </a:r>
            <a:r>
              <a:rPr lang="it-IT" sz="3200" b="1" dirty="0" smtClean="0">
                <a:latin typeface="Baskerville Old Face" panose="02020602080505020303" pitchFamily="18" charset="0"/>
              </a:rPr>
              <a:t>vendimarrja </a:t>
            </a:r>
            <a:r>
              <a:rPr lang="it-IT" sz="3200" b="1" dirty="0">
                <a:latin typeface="Baskerville Old Face" panose="02020602080505020303" pitchFamily="18" charset="0"/>
              </a:rPr>
              <a:t>në grup dhe impakti i tyre në </a:t>
            </a:r>
            <a:r>
              <a:rPr lang="it-IT" sz="3200" b="1" dirty="0" smtClean="0">
                <a:latin typeface="Baskerville Old Face" panose="02020602080505020303" pitchFamily="18" charset="0"/>
              </a:rPr>
              <a:t>rezultatet </a:t>
            </a:r>
            <a:r>
              <a:rPr lang="it-IT" sz="3200" b="1" dirty="0">
                <a:latin typeface="Baskerville Old Face" panose="02020602080505020303" pitchFamily="18" charset="0"/>
              </a:rPr>
              <a:t>e </a:t>
            </a:r>
            <a:r>
              <a:rPr lang="it-IT" sz="3200" b="1" dirty="0" smtClean="0">
                <a:latin typeface="Baskerville Old Face" panose="02020602080505020303" pitchFamily="18" charset="0"/>
              </a:rPr>
              <a:t>PPB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Suksesi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punës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Të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punuarit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përbashkët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për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një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qëllim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të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përbashkët</a:t>
            </a:r>
            <a:r>
              <a:rPr lang="en-US" sz="2400" b="1" i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</a:p>
          <a:p>
            <a:pPr marL="0" indent="0">
              <a:buNone/>
            </a:pPr>
            <a:endParaRPr lang="en-US" b="1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tjetrit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frikë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bashkëpunues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mendimin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tjetrit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gatshëm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ndihmosh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5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66949"/>
            <a:ext cx="4754880" cy="46852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skuadër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punës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përbashkët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krijohet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sinergji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optimizëm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përkthehet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shkollën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nevojitet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angazhimi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aktorëve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skuadër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kërkon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rëndësi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skuadër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ndjerë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gatshëm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ndihmosh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eam worki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6" y="1445623"/>
            <a:ext cx="4441371" cy="392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0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Baskerville Old Face" panose="02020602080505020303" pitchFamily="18" charset="0"/>
              </a:rPr>
              <a:t>Cilat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janë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përfitimet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që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ka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shkolla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në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të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punuarin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si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një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grup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i</a:t>
            </a:r>
            <a:r>
              <a:rPr lang="en-US" sz="3600" b="1" dirty="0" smtClean="0">
                <a:latin typeface="Baskerville Old Face" panose="02020602080505020303" pitchFamily="18" charset="0"/>
              </a:rPr>
              <a:t> </a:t>
            </a:r>
            <a:r>
              <a:rPr lang="en-US" sz="3600" b="1" dirty="0" err="1" smtClean="0">
                <a:latin typeface="Baskerville Old Face" panose="02020602080505020303" pitchFamily="18" charset="0"/>
              </a:rPr>
              <a:t>vetëm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892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Larmishmëri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idesh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efikasitet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punonjësit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bashkëpunojnë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njëjtin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midis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atëherë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pikat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dobëta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arrijmë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njohim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dobëta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secilit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kështu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ndarja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detyrave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përgjegjësive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përshtatet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aftësitë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çdonjërit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përfituar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bashkuar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interesante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ndodh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përfshirja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Duke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anëtarët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arrijnë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njëri-tjetrin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krijojnë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lidhje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midis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dëshirën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gjithmonë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maksimunin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1634"/>
            <a:ext cx="9906000" cy="1046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/>
            </a:r>
            <a:br>
              <a:rPr lang="en-US" sz="4000" b="1" dirty="0" smtClean="0">
                <a:latin typeface="Baskerville Old Face" panose="02020602080505020303" pitchFamily="18" charset="0"/>
              </a:rPr>
            </a:br>
            <a:r>
              <a:rPr lang="en-US" sz="4000" b="1" dirty="0" smtClean="0">
                <a:latin typeface="Baskerville Old Face" panose="02020602080505020303" pitchFamily="18" charset="0"/>
              </a:rPr>
              <a:t>Si ta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përmirësojmë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të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punuarin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në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grup</a:t>
            </a:r>
            <a:r>
              <a:rPr lang="en-US" sz="4000" b="1" dirty="0" smtClean="0">
                <a:latin typeface="Baskerville Old Face" panose="02020602080505020303" pitchFamily="18" charset="0"/>
              </a:rPr>
              <a:t>?</a:t>
            </a:r>
            <a:r>
              <a:rPr lang="en-US" sz="4000" b="1" dirty="0">
                <a:latin typeface="Baskerville Old Face" panose="02020602080505020303" pitchFamily="18" charset="0"/>
              </a:rPr>
              <a:t/>
            </a:r>
            <a:br>
              <a:rPr lang="en-US" sz="4000" b="1" dirty="0">
                <a:latin typeface="Baskerville Old Face" panose="02020602080505020303" pitchFamily="18" charset="0"/>
              </a:rPr>
            </a:b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9" y="1428207"/>
            <a:ext cx="10702833" cy="494646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 me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komunikimin</a:t>
            </a: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punuar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shprehësh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efikase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Toni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zërit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gjithmonë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miqësor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ngrohtë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nevojitet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gjuha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ashtu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joverbale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kështuqë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mundohu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punosh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dyja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Lër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mënjanë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konfliktet</a:t>
            </a: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punojnë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lindin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“team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ëorker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sheshojë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mosmarrëveshjet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shpejtë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shembull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dakord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diçka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zotëron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aftësitë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punuarit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dëgjojë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qetësi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mendimin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kolegut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mundohet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dakordësi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7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7314"/>
            <a:ext cx="10058400" cy="52077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 se je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besim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përgjegjësi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korrekt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detyrat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jepen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afatet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diçka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realizimin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kërkuar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atëherë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ndershmërinë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zgjidhje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bashkëpunim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dëshmon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sinqeritetin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tënde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tjerëve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bëjë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fitosh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besimin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Sillu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gjithmonë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respekt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Respekti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thelbësor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t’u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vetëm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fjalë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sjelluri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pranosh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inatosur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gjykuar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7815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7265</TotalTime>
  <Words>1393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Microsoft YaHei</vt:lpstr>
      <vt:lpstr>Baskerville Old Face</vt:lpstr>
      <vt:lpstr>Century Gothic</vt:lpstr>
      <vt:lpstr>Garamond</vt:lpstr>
      <vt:lpstr>Times New Roman</vt:lpstr>
      <vt:lpstr>Wingdings</vt:lpstr>
      <vt:lpstr>Savon</vt:lpstr>
      <vt:lpstr>       Moduli 2    “ KOMUNIKIMI, BASHKËPUNIMI, GJITHËPËRFSHIRJA, BARAZIA DHE ZGJIDHJA E PROBLEMEVE ”</vt:lpstr>
      <vt:lpstr>Barazia dhe gjithëpërfshirja në PPB</vt:lpstr>
      <vt:lpstr>Në thelb, barazia udhëhiqet nga parimi i të drejtës.</vt:lpstr>
      <vt:lpstr>PowerPoint Presentation</vt:lpstr>
      <vt:lpstr>Puna dhe vendimarrja në grup dhe impakti i tyre në rezultatet e PPB</vt:lpstr>
      <vt:lpstr>PowerPoint Presentation</vt:lpstr>
      <vt:lpstr>Cilat janë përfitimet që ka shkolla në të punuarin si një grup i vetëm</vt:lpstr>
      <vt:lpstr> Si ta përmirësojmë të punuarin në grup? </vt:lpstr>
      <vt:lpstr>PowerPoint Presentation</vt:lpstr>
      <vt:lpstr>PowerPoint Presentation</vt:lpstr>
      <vt:lpstr>Menaxhimi i konfliktit dhe sjelljet pozitive brenda grupit 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2024-05-02T09:36:13Z</dcterms:created>
  <dcterms:modified xsi:type="dcterms:W3CDTF">2024-05-07T11:16:28Z</dcterms:modified>
</cp:coreProperties>
</file>