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66" r:id="rId4"/>
    <p:sldId id="267" r:id="rId5"/>
    <p:sldId id="268" r:id="rId6"/>
    <p:sldId id="257" r:id="rId7"/>
    <p:sldId id="258" r:id="rId8"/>
    <p:sldId id="265" r:id="rId9"/>
    <p:sldId id="264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5B2D5-4A98-4AEF-80CD-E39E9EFE3D33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66E57-864E-4B22-B9B1-78A0B2891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3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366E57-864E-4B22-B9B1-78A0B28912A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74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366E57-864E-4B22-B9B1-78A0B28912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61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366E57-864E-4B22-B9B1-78A0B28912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4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366E57-864E-4B22-B9B1-78A0B28912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05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366E57-864E-4B22-B9B1-78A0B28912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21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6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3401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82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4197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72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10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9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4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1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5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2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2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0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6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CB80E-68B3-4687-BDCF-BA173368B0AF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F947AE-73A6-4F55-B3D6-07943180F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94368-029B-2890-F594-38662B032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8977" y="1738860"/>
            <a:ext cx="11347554" cy="5119140"/>
          </a:xfrm>
        </p:spPr>
        <p:txBody>
          <a:bodyPr>
            <a:normAutofit/>
          </a:bodyPr>
          <a:lstStyle/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tabLst>
                <a:tab pos="981075" algn="l"/>
              </a:tabLst>
            </a:pPr>
            <a:r>
              <a:rPr lang="it-IT" sz="5400" b="1" dirty="0"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Monitorimi, Raportimi dhe Vlerësimi i Praktikës Profesionale në Biznes (PPB)</a:t>
            </a:r>
            <a:br>
              <a:rPr lang="it-IT" sz="5400" b="1" dirty="0"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5400" b="1" dirty="0"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Julinda Sinani/Robert Gjedia</a:t>
            </a:r>
            <a:br>
              <a:rPr lang="it-IT" sz="5400" b="1" dirty="0"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5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0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A45AD-C3D0-5B2B-F034-81BA0B36B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026" y="389744"/>
            <a:ext cx="12756630" cy="6232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4.Raporte vlerësimi për monitorimin e PP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Drejtuesi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Nëndrejtori</a:t>
            </a:r>
            <a:r>
              <a:rPr lang="en-US" sz="2400" b="1" dirty="0"/>
              <a:t> </a:t>
            </a:r>
            <a:r>
              <a:rPr lang="en-US" sz="2400" b="1" dirty="0" err="1"/>
              <a:t>Kulturës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planifikojnë</a:t>
            </a:r>
            <a:r>
              <a:rPr lang="en-US" sz="2400" b="1" dirty="0"/>
              <a:t> </a:t>
            </a:r>
            <a:r>
              <a:rPr lang="en-US" sz="2400" b="1" dirty="0" err="1"/>
              <a:t>punën</a:t>
            </a:r>
            <a:r>
              <a:rPr lang="en-US" sz="2400" b="1" dirty="0"/>
              <a:t>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Monitorimin</a:t>
            </a:r>
            <a:r>
              <a:rPr lang="en-US" sz="2400" b="1" dirty="0"/>
              <a:t> e </a:t>
            </a:r>
            <a:r>
              <a:rPr lang="en-US" sz="2400" b="1" dirty="0" err="1"/>
              <a:t>Vazhduar</a:t>
            </a:r>
            <a:r>
              <a:rPr lang="en-US" sz="24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Situacion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Instrument: </a:t>
            </a:r>
            <a:r>
              <a:rPr lang="en-US" sz="2400" b="1" dirty="0" err="1"/>
              <a:t>Relacionet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4.1.Analizë 3 </a:t>
            </a:r>
            <a:r>
              <a:rPr lang="en-US" sz="2400" b="1" dirty="0" err="1"/>
              <a:t>mujore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vjetore</a:t>
            </a:r>
            <a:r>
              <a:rPr lang="en-US" sz="2400" b="1" dirty="0"/>
              <a:t>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ecurine</a:t>
            </a:r>
            <a:r>
              <a:rPr lang="en-US" sz="2400" b="1" dirty="0"/>
              <a:t> e </a:t>
            </a:r>
            <a:r>
              <a:rPr lang="en-US" sz="2400" b="1" dirty="0" err="1"/>
              <a:t>praktikave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Drejtuesi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Nëndrejtori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Kulturës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ndajnë</a:t>
            </a:r>
            <a:r>
              <a:rPr lang="en-US" sz="2400" b="1" dirty="0"/>
              <a:t> </a:t>
            </a:r>
            <a:r>
              <a:rPr lang="en-US" sz="2400" b="1" dirty="0" err="1"/>
              <a:t>periodikisht</a:t>
            </a:r>
            <a:r>
              <a:rPr lang="en-US" sz="2400" b="1" dirty="0"/>
              <a:t> </a:t>
            </a:r>
            <a:r>
              <a:rPr lang="en-US" sz="2400" b="1" dirty="0" err="1"/>
              <a:t>rezultatet</a:t>
            </a:r>
            <a:r>
              <a:rPr lang="en-US" sz="2400" b="1" dirty="0"/>
              <a:t> e </a:t>
            </a:r>
            <a:r>
              <a:rPr lang="en-US" sz="2400" b="1" dirty="0" err="1"/>
              <a:t>Monitorimit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Vazhduar</a:t>
            </a:r>
            <a:r>
              <a:rPr lang="en-US" sz="2400" b="1" dirty="0"/>
              <a:t> me </a:t>
            </a:r>
            <a:r>
              <a:rPr lang="en-US" sz="2400" b="1" dirty="0" err="1"/>
              <a:t>mësimdhënësit</a:t>
            </a:r>
            <a:r>
              <a:rPr lang="en-US" sz="2400" b="1" dirty="0"/>
              <a:t> e </a:t>
            </a:r>
            <a:r>
              <a:rPr lang="en-US" sz="2400" b="1" dirty="0" err="1"/>
              <a:t>praktikës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përgjegjësat</a:t>
            </a:r>
            <a:r>
              <a:rPr lang="en-US" sz="2400" b="1" dirty="0"/>
              <a:t> e </a:t>
            </a:r>
            <a:r>
              <a:rPr lang="en-US" sz="2400" b="1" dirty="0" err="1"/>
              <a:t>departamenteve</a:t>
            </a:r>
            <a:r>
              <a:rPr lang="en-US" sz="24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Pjesëmarrës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takim</a:t>
            </a:r>
            <a:r>
              <a:rPr lang="en-US" sz="2400" b="1" dirty="0"/>
              <a:t> </a:t>
            </a:r>
            <a:r>
              <a:rPr lang="en-US" sz="2400" b="1" dirty="0" err="1"/>
              <a:t>mësuesit</a:t>
            </a:r>
            <a:r>
              <a:rPr lang="en-US" sz="2400" b="1" dirty="0"/>
              <a:t> e PP, </a:t>
            </a:r>
            <a:r>
              <a:rPr lang="en-US" sz="2400" b="1" dirty="0" err="1"/>
              <a:t>drejtues</a:t>
            </a:r>
            <a:r>
              <a:rPr lang="en-US" sz="2400" b="1" dirty="0"/>
              <a:t> </a:t>
            </a:r>
            <a:r>
              <a:rPr lang="en-US" sz="2400" b="1" dirty="0" err="1"/>
              <a:t>departament</a:t>
            </a:r>
            <a:r>
              <a:rPr lang="en-US" sz="2400" b="1" dirty="0"/>
              <a:t>, KMB </a:t>
            </a:r>
            <a:r>
              <a:rPr lang="en-US" sz="2400" b="1" dirty="0" err="1"/>
              <a:t>Drejtueses</a:t>
            </a:r>
            <a:r>
              <a:rPr lang="en-US" sz="2400" b="1" dirty="0"/>
              <a:t> e </a:t>
            </a:r>
            <a:r>
              <a:rPr lang="en-US" sz="2400" b="1" dirty="0" err="1"/>
              <a:t>NjZH</a:t>
            </a:r>
            <a:r>
              <a:rPr lang="en-US" sz="2400" b="1" dirty="0"/>
              <a:t> </a:t>
            </a:r>
            <a:r>
              <a:rPr lang="en-US" sz="2400" b="1" dirty="0" err="1"/>
              <a:t>që</a:t>
            </a:r>
            <a:r>
              <a:rPr lang="en-US" sz="2400" b="1" dirty="0"/>
              <a:t> </a:t>
            </a:r>
            <a:r>
              <a:rPr lang="en-US" sz="2400" b="1" dirty="0" err="1"/>
              <a:t>ndihmon</a:t>
            </a:r>
            <a:r>
              <a:rPr lang="en-US" sz="2400" b="1" dirty="0"/>
              <a:t>. Dy </a:t>
            </a:r>
            <a:r>
              <a:rPr lang="en-US" sz="2400" b="1" dirty="0" err="1"/>
              <a:t>takime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zgjeruara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vit, </a:t>
            </a:r>
            <a:r>
              <a:rPr lang="en-US" sz="2400" b="1" dirty="0" err="1"/>
              <a:t>por</a:t>
            </a:r>
            <a:r>
              <a:rPr lang="en-US" sz="2400" b="1" dirty="0"/>
              <a:t> </a:t>
            </a:r>
            <a:r>
              <a:rPr lang="en-US" sz="2400" b="1" dirty="0" err="1"/>
              <a:t>mund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bëhet</a:t>
            </a:r>
            <a:r>
              <a:rPr lang="en-US" sz="2400" b="1" dirty="0"/>
              <a:t> </a:t>
            </a:r>
            <a:r>
              <a:rPr lang="en-US" sz="2400" b="1" dirty="0" err="1"/>
              <a:t>edhe</a:t>
            </a:r>
            <a:r>
              <a:rPr lang="en-US" sz="2400" b="1" dirty="0"/>
              <a:t> </a:t>
            </a:r>
            <a:r>
              <a:rPr lang="en-US" sz="2400" b="1" dirty="0" err="1"/>
              <a:t>më</a:t>
            </a:r>
            <a:r>
              <a:rPr lang="en-US" sz="2400" b="1" dirty="0"/>
              <a:t> </a:t>
            </a:r>
            <a:r>
              <a:rPr lang="en-US" sz="2400" b="1" dirty="0" err="1"/>
              <a:t>shpesh</a:t>
            </a:r>
            <a:r>
              <a:rPr lang="en-US" sz="2400" b="1" dirty="0"/>
              <a:t>,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shembull</a:t>
            </a:r>
            <a:r>
              <a:rPr lang="en-US" sz="2400" b="1" dirty="0"/>
              <a:t> </a:t>
            </a:r>
            <a:r>
              <a:rPr lang="en-US" sz="2400" b="1" dirty="0" err="1"/>
              <a:t>kur</a:t>
            </a:r>
            <a:r>
              <a:rPr lang="en-US" sz="2400" b="1" dirty="0"/>
              <a:t> ka </a:t>
            </a:r>
            <a:r>
              <a:rPr lang="en-US" sz="2400" b="1" dirty="0" err="1"/>
              <a:t>probleme</a:t>
            </a:r>
            <a:r>
              <a:rPr lang="en-US" sz="2400" b="1" dirty="0"/>
              <a:t> me </a:t>
            </a:r>
            <a:r>
              <a:rPr lang="en-US" sz="2400" b="1" dirty="0" err="1"/>
              <a:t>praktikën</a:t>
            </a:r>
            <a:r>
              <a:rPr lang="en-US" sz="2400" b="1" dirty="0"/>
              <a:t> me </a:t>
            </a:r>
            <a:r>
              <a:rPr lang="en-US" sz="2400" b="1" dirty="0" err="1"/>
              <a:t>frekuntimin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cilat</a:t>
            </a:r>
            <a:r>
              <a:rPr lang="en-US" sz="2400" b="1" dirty="0"/>
              <a:t> </a:t>
            </a:r>
            <a:r>
              <a:rPr lang="en-US" sz="2400" b="1" dirty="0" err="1"/>
              <a:t>përfshihen</a:t>
            </a:r>
            <a:r>
              <a:rPr lang="en-US" sz="2400" b="1" dirty="0"/>
              <a:t> </a:t>
            </a:r>
            <a:r>
              <a:rPr lang="en-US" sz="2400" b="1" dirty="0" err="1"/>
              <a:t>mësimdhënësit</a:t>
            </a:r>
            <a:r>
              <a:rPr lang="en-US" sz="2400" b="1" dirty="0"/>
              <a:t> e </a:t>
            </a:r>
            <a:r>
              <a:rPr lang="en-US" sz="2400" b="1" dirty="0" err="1"/>
              <a:t>praktikës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mësuesit</a:t>
            </a:r>
            <a:r>
              <a:rPr lang="en-US" sz="2400" b="1" dirty="0"/>
              <a:t> </a:t>
            </a:r>
            <a:r>
              <a:rPr lang="en-US" sz="2400" b="1" dirty="0" err="1"/>
              <a:t>kujdestar</a:t>
            </a:r>
            <a:r>
              <a:rPr lang="en-US" sz="2400" b="1" dirty="0"/>
              <a:t>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i="1" dirty="0"/>
              <a:t>Instrument: </a:t>
            </a:r>
            <a:r>
              <a:rPr lang="en-US" sz="2400" b="1" i="1" dirty="0" err="1"/>
              <a:t>Raport</a:t>
            </a:r>
            <a:r>
              <a:rPr lang="en-US" sz="2400" b="1" i="1" dirty="0"/>
              <a:t> 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66842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E2907-E2E7-EC45-FB0B-FFF7BE274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0023" y="1340528"/>
            <a:ext cx="9764589" cy="5095783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>
                <a:tab pos="981075" algn="l"/>
              </a:tabLst>
              <a:defRPr/>
            </a:pP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>
                <a:tab pos="981075" algn="l"/>
              </a:tabLst>
              <a:defRPr/>
            </a:pPr>
            <a:endParaRPr lang="it-IT" sz="26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>
                <a:tab pos="981075" algn="l"/>
              </a:tabLst>
              <a:defRPr/>
            </a:pPr>
            <a:endParaRPr kumimoji="0" lang="it-IT" sz="2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>
                <a:tab pos="981075" algn="l"/>
              </a:tabLst>
              <a:defRPr/>
            </a:pPr>
            <a:endParaRPr lang="it-IT" sz="26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>
                <a:tab pos="981075" algn="l"/>
              </a:tabLst>
              <a:defRPr/>
            </a:pPr>
            <a:r>
              <a:rPr kumimoji="0" lang="it-IT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Ju faleminderit!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847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DD07E-5092-98BE-64EE-73BD43676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Pse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monitorim</a:t>
            </a:r>
            <a:r>
              <a:rPr lang="en-US" b="1" dirty="0">
                <a:latin typeface="+mn-lt"/>
              </a:rPr>
              <a:t>, </a:t>
            </a:r>
            <a:r>
              <a:rPr lang="en-US" b="1" dirty="0" err="1">
                <a:latin typeface="+mn-lt"/>
              </a:rPr>
              <a:t>vler</a:t>
            </a:r>
            <a:r>
              <a:rPr lang="sq-AL" sz="36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+mn-lt"/>
                <a:ea typeface="Aptos" panose="020B0004020202020204" pitchFamily="34" charset="0"/>
              </a:rPr>
              <a:t>ë</a:t>
            </a:r>
            <a:r>
              <a:rPr lang="en-US" b="1" dirty="0">
                <a:latin typeface="+mn-lt"/>
              </a:rPr>
              <a:t>sim </a:t>
            </a:r>
            <a:r>
              <a:rPr lang="en-US" b="1" dirty="0" err="1">
                <a:latin typeface="+mn-lt"/>
              </a:rPr>
              <a:t>dhe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raportim</a:t>
            </a:r>
            <a:r>
              <a:rPr lang="en-US" b="1" dirty="0">
                <a:latin typeface="+mn-l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64C4-5692-92F0-FBD2-286C7866B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967" y="1543987"/>
            <a:ext cx="12291935" cy="5186597"/>
          </a:xfrm>
        </p:spPr>
        <p:txBody>
          <a:bodyPr>
            <a:normAutofit lnSpcReduction="10000"/>
          </a:bodyPr>
          <a:lstStyle/>
          <a:p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Përmirësimi i </a:t>
            </a:r>
            <a:r>
              <a:rPr lang="en-US" sz="3600" b="1" kern="0" dirty="0" err="1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vazhduesh</a:t>
            </a:r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ë</a:t>
            </a:r>
            <a:r>
              <a:rPr lang="en-US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m </a:t>
            </a:r>
            <a:r>
              <a:rPr lang="en-US" sz="3600" b="1" kern="0" dirty="0" err="1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i</a:t>
            </a:r>
            <a:r>
              <a:rPr lang="en-US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 </a:t>
            </a:r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procesit mësimor</a:t>
            </a:r>
            <a:r>
              <a:rPr lang="en-US" sz="3600" b="1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Planifikim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procesit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mësimor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në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përputhje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nevojat</a:t>
            </a:r>
            <a:r>
              <a:rPr lang="en-US" sz="36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sz="3600" b="1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nxënësve</a:t>
            </a:r>
            <a:endParaRPr lang="en-US" sz="3600" b="1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Ndërmarrja e veprimeve përmirësuese dhe korrigjuese</a:t>
            </a:r>
            <a:endParaRPr lang="en-US" sz="3600" b="1" kern="0" dirty="0">
              <a:effectLst/>
              <a:highlight>
                <a:srgbClr val="FFFFFF"/>
              </a:highlight>
              <a:latin typeface="+mj-lt"/>
              <a:ea typeface="Aptos" panose="020B0004020202020204" pitchFamily="34" charset="0"/>
            </a:endParaRPr>
          </a:p>
          <a:p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Mbikëqyrja dhe raportimi i performancës </a:t>
            </a:r>
            <a:endParaRPr lang="en-US" sz="3600" b="1" kern="0" dirty="0">
              <a:highlight>
                <a:srgbClr val="FFFFFF"/>
              </a:highlight>
              <a:latin typeface="+mj-lt"/>
              <a:ea typeface="Aptos" panose="020B0004020202020204" pitchFamily="34" charset="0"/>
            </a:endParaRPr>
          </a:p>
          <a:p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Identifikimi i praktikave/përvojave të mira dhe reflektimi ndaj tyre</a:t>
            </a:r>
            <a:endParaRPr lang="en-US" sz="3600" b="1" kern="0" dirty="0">
              <a:effectLst/>
              <a:highlight>
                <a:srgbClr val="FFFFFF"/>
              </a:highlight>
              <a:latin typeface="+mj-lt"/>
              <a:ea typeface="Aptos" panose="020B0004020202020204" pitchFamily="34" charset="0"/>
            </a:endParaRPr>
          </a:p>
          <a:p>
            <a:r>
              <a:rPr lang="sq-AL" sz="3600" b="1" kern="0" dirty="0"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Bashkëpunimi dhe komunikimi</a:t>
            </a:r>
            <a:r>
              <a:rPr lang="en-US" sz="3600" b="1" kern="0" dirty="0">
                <a:highlight>
                  <a:srgbClr val="FFFFFF"/>
                </a:highlight>
                <a:latin typeface="+mj-lt"/>
                <a:ea typeface="Aptos" panose="020B0004020202020204" pitchFamily="34" charset="0"/>
              </a:rPr>
              <a:t> </a:t>
            </a:r>
            <a:endParaRPr lang="en-US" sz="3600" b="1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90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F72E-09CD-5179-E6BE-39072A8C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45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/>
              <a:t>Monitorimi</a:t>
            </a:r>
            <a:r>
              <a:rPr lang="en-US" sz="2800" b="1" dirty="0"/>
              <a:t> </a:t>
            </a:r>
            <a:r>
              <a:rPr lang="en-US" sz="2800" b="1" dirty="0" err="1"/>
              <a:t>operativ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7AE97-64A9-5B82-9E9F-1438570D2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242" y="1304145"/>
            <a:ext cx="12936511" cy="5696262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q-AL" sz="24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Monitorimi operativ është një formë e njohur monitorimi që zbatohet tradicionalisht në shkollat e AFP-së. Ky lloj monitorimi zhvillohet për dy aspekte që lidhen me procesin mësimor, si:</a:t>
            </a:r>
            <a:endParaRPr lang="en-US" sz="2400" b="1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sq-AL" sz="22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1.Shqyrtimi dhe analiza e dokumentacionit të shkollës dhe i stafit mësimor</a:t>
            </a:r>
            <a:r>
              <a:rPr lang="sq-AL" sz="22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si: Plani i orës së mësimit/ditari, regjistrat, platformat online që përdor shkolla, portofolët e mësuesve/mësimdhënësve, etj.</a:t>
            </a:r>
            <a:endParaRPr lang="en-US" sz="22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q-AL" sz="22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2.Identifikimi i frekuentimit të procesit mësimor në shkollë dhe në biznes nga nxënësit dhe nga ana e mësuesve/mësimdhënësve,</a:t>
            </a:r>
            <a:r>
              <a:rPr lang="sq-AL" sz="22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monitorim që lidhet dhe me zbatimin e udhëzimeve ligjore për frekuentimin e nxënësve në procesin mësimor, por dhe me respektimin e disiplinës së punës nga mësuesit/mësimdhënësit.</a:t>
            </a:r>
            <a:endParaRPr lang="en-US" sz="22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q-AL" sz="2400" b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Metodat dhe teknikat më të përdorura gjatë monitorimit operativ, që kanë lidhje me dokumentacionin shkollor, janë: Shqyrtim dokumentacioni në tryezë pune dhe online, përpunim të dhënash, Kutia e nxënësit, pyetësori/e-forms, intervista, fokus grupe,përgatitje raportesh.</a:t>
            </a:r>
            <a:r>
              <a:rPr lang="en-US" sz="24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r>
              <a:rPr lang="sq-AL" sz="24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lang="en-US" sz="2400" b="1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2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5F03A-0311-1DCE-3D13-7E663AD53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Monitorimi</a:t>
            </a:r>
            <a:r>
              <a:rPr lang="en-US" b="1" dirty="0"/>
              <a:t> </a:t>
            </a:r>
            <a:r>
              <a:rPr lang="en-US" b="1" dirty="0" err="1"/>
              <a:t>tematik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9D0AF-1FC8-22F8-9B6C-0E9B52D29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292" y="1618939"/>
            <a:ext cx="13206334" cy="53964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q-AL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Monitorimi tematik është një nga format më të përdorura në shkolla. Me anë të tij</a:t>
            </a:r>
            <a:endParaRPr lang="en-US" sz="2400" b="1" kern="0" dirty="0">
              <a:solidFill>
                <a:srgbClr val="222222"/>
              </a:solidFill>
              <a:effectLst/>
              <a:highlight>
                <a:srgbClr val="FFFFFF"/>
              </a:highlight>
              <a:ea typeface="Aptos" panose="020B00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q-AL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drejtuesit e shkollës, Njësia e Zhvillimit, Departamenti Mësimor sigurojnë të dhëna që lidhen me aspekte të ndryshme </a:t>
            </a:r>
            <a:r>
              <a:rPr lang="en-US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t</a:t>
            </a:r>
            <a:r>
              <a:rPr lang="sq-AL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ë pr</a:t>
            </a:r>
            <a:r>
              <a:rPr lang="en-US" sz="2400" b="1" kern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aktikës</a:t>
            </a:r>
            <a:r>
              <a:rPr lang="en-US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 </a:t>
            </a:r>
            <a:r>
              <a:rPr lang="en-US" sz="2400" b="1" kern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në</a:t>
            </a:r>
            <a:r>
              <a:rPr lang="en-US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 </a:t>
            </a:r>
            <a:r>
              <a:rPr lang="en-US" sz="2400" b="1" kern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biznese</a:t>
            </a:r>
            <a:r>
              <a:rPr lang="en-US" sz="2400" b="1" kern="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q-AL" sz="2400" b="1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  <a:cs typeface="Times New Roman" panose="02020603050405020304" pitchFamily="18" charset="0"/>
              </a:rPr>
              <a:t>Metodat dhe teknikat më të përdorura gjatë monitorimit tematik janë: </a:t>
            </a:r>
            <a:endParaRPr lang="en-US" sz="2400" b="1" dirty="0">
              <a:solidFill>
                <a:srgbClr val="222222"/>
              </a:solidFill>
              <a:effectLst/>
              <a:highlight>
                <a:srgbClr val="FFFFFF"/>
              </a:highlight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q-AL" sz="2400" b="1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  <a:cs typeface="Times New Roman" panose="02020603050405020304" pitchFamily="18" charset="0"/>
              </a:rPr>
              <a:t>Vëzhgimi i procesit mësimor në mjediset e të nxënit, vëzhgime nga njëri-tjetri në orë mësimo</a:t>
            </a:r>
            <a:r>
              <a:rPr lang="en-US" sz="2400" b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sq-AL" sz="2400" b="1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  <a:cs typeface="Times New Roman" panose="02020603050405020304" pitchFamily="18" charset="0"/>
              </a:rPr>
              <a:t>re, analizë e dokumentacionit mësimor fizikisht dhe online, përpunim të dhënash, e-forms, bisedat informale me mësues/mësimdhënës apo nxënës, “Shëtitjet e të nxënit”, shqyrtim i provimeve dhe rezultateve të nxënësve në lëndët teorike, profesionale dhe në modulet praktike, profesionale, takime pune</a:t>
            </a:r>
            <a:r>
              <a:rPr lang="sq-AL" sz="2000" b="1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000" b="1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61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1E35-C4FF-619A-7FE9-164EC86D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Tema </a:t>
            </a:r>
            <a:r>
              <a:rPr lang="en-US" b="1" dirty="0" err="1"/>
              <a:t>të</a:t>
            </a:r>
            <a:r>
              <a:rPr lang="en-US" b="1" dirty="0"/>
              <a:t> </a:t>
            </a:r>
            <a:r>
              <a:rPr lang="en-US" b="1" dirty="0" err="1"/>
              <a:t>monitorimit</a:t>
            </a:r>
            <a:r>
              <a:rPr lang="en-US" b="1" dirty="0"/>
              <a:t> </a:t>
            </a:r>
            <a:r>
              <a:rPr lang="en-US" b="1" dirty="0" err="1"/>
              <a:t>tematik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5FA5-84DB-A245-412F-E1D43776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967" y="1558977"/>
            <a:ext cx="11797259" cy="5299023"/>
          </a:xfrm>
        </p:spPr>
        <p:txBody>
          <a:bodyPr>
            <a:no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“Kompetenca shkencore”</a:t>
            </a:r>
            <a:r>
              <a:rPr lang="sq-AL" sz="3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“Baza materiale dhe didaktike”</a:t>
            </a:r>
            <a:r>
              <a:rPr lang="sq-AL" sz="3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“Mjedisi fizik” </a:t>
            </a:r>
            <a:endParaRPr lang="en-US" sz="32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“Metodologjia”</a:t>
            </a:r>
            <a:r>
              <a:rPr lang="sq-AL" sz="3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“Aftësitë e buta dhe ato digjitale”</a:t>
            </a:r>
            <a:r>
              <a:rPr lang="sq-AL" sz="3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“Mjedis i sigurt për të nxënit” </a:t>
            </a:r>
            <a:endParaRPr lang="en-US" sz="32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q-AL" sz="32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“Nxënësi dhe kursanti me nevoja të veçanta”</a:t>
            </a:r>
            <a:endParaRPr lang="en-US" sz="32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Rezultatet</a:t>
            </a:r>
            <a:r>
              <a:rPr lang="en-US" sz="3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en-US" sz="3200" b="1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arritjet</a:t>
            </a:r>
            <a:r>
              <a:rPr lang="en-US" sz="3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3200" b="1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nxënësve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051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0FB06-7761-FAB1-BA48-BFE2B380F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Drejtimet</a:t>
            </a:r>
            <a:r>
              <a:rPr lang="en-US" b="1" dirty="0"/>
              <a:t> e </a:t>
            </a:r>
            <a:r>
              <a:rPr lang="en-US" b="1" dirty="0" err="1"/>
              <a:t>monitorimit</a:t>
            </a:r>
            <a:r>
              <a:rPr lang="en-US" b="1" dirty="0"/>
              <a:t>, </a:t>
            </a:r>
            <a:r>
              <a:rPr lang="en-US" b="1" dirty="0" err="1"/>
              <a:t>vlerësimit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</a:t>
            </a:r>
            <a:r>
              <a:rPr lang="en-US" b="1" dirty="0" err="1"/>
              <a:t>raportimit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E368B-BC91-3742-F6AF-3882F03DA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20" y="2133600"/>
            <a:ext cx="11307580" cy="4724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Praktika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profesionale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në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biznes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dhe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në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shkollë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monitorohet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cilësisht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nga</a:t>
            </a:r>
            <a:r>
              <a:rPr lang="en-US" sz="3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cs typeface="Times New Roman" panose="02020603050405020304" pitchFamily="18" charset="0"/>
              </a:rPr>
              <a:t>institucioni</a:t>
            </a:r>
            <a:endParaRPr lang="en-US" sz="3200" b="1" dirty="0">
              <a:latin typeface="+mj-lt"/>
              <a:cs typeface="Times New Roman" panose="02020603050405020304" pitchFamily="18" charset="0"/>
            </a:endParaRPr>
          </a:p>
          <a:p>
            <a:pPr marL="514350" marR="0" lvl="0" indent="-51435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81075" algn="l"/>
              </a:tabLst>
            </a:pPr>
            <a:r>
              <a:rPr lang="it-IT" sz="3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Grafiku dhe monitorimi i shpërndarjes së nxënësve në biznese sipas planifikimit dhe orarit mësimor.</a:t>
            </a:r>
            <a:endParaRPr lang="en-US" sz="3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Kryerja e analizës 3-mujore dhe vjetore mbi ecurinë e praktikave profesionale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Raportimi 3-mujor dhe raportimi final mbi bazën e monitorimit të praktikave profesionale</a:t>
            </a:r>
            <a:endParaRPr lang="en-US" sz="3200" b="1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600" dirty="0">
              <a:latin typeface="+mj-lt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62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DA4CA-D2A3-BD24-566F-D3658A621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859" y="230820"/>
            <a:ext cx="9897754" cy="1198486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1.Praktika </a:t>
            </a:r>
            <a:r>
              <a:rPr lang="en-US" sz="3200" b="1" dirty="0" err="1"/>
              <a:t>profesionale</a:t>
            </a:r>
            <a:r>
              <a:rPr lang="en-US" sz="3200" b="1" dirty="0"/>
              <a:t> </a:t>
            </a:r>
            <a:r>
              <a:rPr lang="en-US" sz="3200" b="1" dirty="0" err="1"/>
              <a:t>në</a:t>
            </a:r>
            <a:r>
              <a:rPr lang="en-US" sz="3200" b="1" dirty="0"/>
              <a:t> </a:t>
            </a:r>
            <a:r>
              <a:rPr lang="en-US" sz="3200" b="1" dirty="0" err="1"/>
              <a:t>biznes</a:t>
            </a:r>
            <a:r>
              <a:rPr lang="en-US" sz="3200" b="1" dirty="0"/>
              <a:t> </a:t>
            </a:r>
            <a:r>
              <a:rPr lang="en-US" sz="3200" b="1" dirty="0" err="1"/>
              <a:t>dhe</a:t>
            </a:r>
            <a:r>
              <a:rPr lang="en-US" sz="3200" b="1" dirty="0"/>
              <a:t> </a:t>
            </a:r>
            <a:r>
              <a:rPr lang="en-US" sz="3200" b="1" dirty="0" err="1"/>
              <a:t>në</a:t>
            </a:r>
            <a:r>
              <a:rPr lang="en-US" sz="3200" b="1" dirty="0"/>
              <a:t> </a:t>
            </a:r>
            <a:r>
              <a:rPr lang="en-US" sz="3200" b="1" dirty="0" err="1"/>
              <a:t>shkollë</a:t>
            </a:r>
            <a:r>
              <a:rPr lang="en-US" sz="3200" b="1" dirty="0"/>
              <a:t> </a:t>
            </a:r>
            <a:r>
              <a:rPr lang="en-US" sz="3200" b="1" dirty="0" err="1"/>
              <a:t>monitorohet</a:t>
            </a:r>
            <a:r>
              <a:rPr lang="en-US" sz="3200" b="1" dirty="0"/>
              <a:t> </a:t>
            </a:r>
            <a:r>
              <a:rPr lang="en-US" sz="3200" b="1" dirty="0" err="1"/>
              <a:t>cilësisht</a:t>
            </a:r>
            <a:r>
              <a:rPr lang="en-US" sz="3200" b="1" dirty="0"/>
              <a:t> </a:t>
            </a:r>
            <a:r>
              <a:rPr lang="en-US" sz="3200" b="1" dirty="0" err="1"/>
              <a:t>nga</a:t>
            </a:r>
            <a:r>
              <a:rPr lang="en-US" sz="3200" b="1" dirty="0"/>
              <a:t> </a:t>
            </a:r>
            <a:r>
              <a:rPr lang="en-US" sz="3200" b="1" dirty="0" err="1"/>
              <a:t>institucioni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8B4D2-78DB-8A78-040D-A6480E7A5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144" y="1429306"/>
            <a:ext cx="12816590" cy="5885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1.1.Takime </a:t>
            </a:r>
            <a:r>
              <a:rPr lang="en-US" sz="2800" b="1" dirty="0" err="1"/>
              <a:t>për</a:t>
            </a:r>
            <a:r>
              <a:rPr lang="en-US" sz="2800" b="1" dirty="0"/>
              <a:t> </a:t>
            </a:r>
            <a:r>
              <a:rPr lang="en-US" sz="2800" b="1" dirty="0" err="1"/>
              <a:t>Monitorimin</a:t>
            </a:r>
            <a:r>
              <a:rPr lang="en-US" sz="2800" b="1" dirty="0"/>
              <a:t> e </a:t>
            </a:r>
            <a:r>
              <a:rPr lang="en-US" sz="2800" b="1" dirty="0" err="1"/>
              <a:t>Vazhduar</a:t>
            </a:r>
            <a:r>
              <a:rPr lang="en-US" sz="2800" b="1" dirty="0"/>
              <a:t> </a:t>
            </a:r>
            <a:r>
              <a:rPr lang="en-US" sz="2800" b="1" dirty="0" err="1"/>
              <a:t>të</a:t>
            </a:r>
            <a:r>
              <a:rPr lang="en-US" sz="2800" b="1" dirty="0"/>
              <a:t> </a:t>
            </a:r>
            <a:r>
              <a:rPr lang="en-US" sz="2800" b="1" dirty="0" err="1"/>
              <a:t>praktikave</a:t>
            </a:r>
            <a:r>
              <a:rPr lang="en-US" sz="2800" b="1" dirty="0"/>
              <a:t> </a:t>
            </a:r>
            <a:r>
              <a:rPr lang="en-US" sz="2800" b="1" dirty="0" err="1"/>
              <a:t>nga</a:t>
            </a:r>
            <a:r>
              <a:rPr lang="en-US" sz="2800" b="1" dirty="0"/>
              <a:t> ana e </a:t>
            </a:r>
            <a:r>
              <a:rPr lang="en-US" sz="2800" b="1" dirty="0" err="1"/>
              <a:t>institucionit</a:t>
            </a:r>
            <a:endParaRPr lang="en-US" sz="28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 err="1"/>
              <a:t>Drejtuesi</a:t>
            </a:r>
            <a:r>
              <a:rPr lang="en-US" sz="2800" b="1" dirty="0"/>
              <a:t> </a:t>
            </a:r>
            <a:r>
              <a:rPr lang="en-US" sz="2800" b="1" dirty="0" err="1"/>
              <a:t>dhe</a:t>
            </a:r>
            <a:r>
              <a:rPr lang="en-US" sz="2800" b="1" dirty="0"/>
              <a:t> </a:t>
            </a:r>
            <a:r>
              <a:rPr lang="en-US" sz="2800" b="1" dirty="0" err="1"/>
              <a:t>Nëndrejtori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Kulturës</a:t>
            </a:r>
            <a:r>
              <a:rPr lang="en-US" sz="2800" b="1" dirty="0"/>
              <a:t> </a:t>
            </a:r>
            <a:r>
              <a:rPr lang="en-US" sz="2800" b="1" dirty="0" err="1"/>
              <a:t>Profesionale</a:t>
            </a:r>
            <a:r>
              <a:rPr lang="en-US" sz="2800" b="1" dirty="0"/>
              <a:t> </a:t>
            </a:r>
            <a:r>
              <a:rPr lang="en-US" sz="2800" b="1" dirty="0" err="1"/>
              <a:t>planifikojnë</a:t>
            </a:r>
            <a:r>
              <a:rPr lang="en-US" sz="2800" b="1" dirty="0"/>
              <a:t> </a:t>
            </a:r>
            <a:r>
              <a:rPr lang="en-US" sz="2800" b="1" dirty="0" err="1"/>
              <a:t>punën</a:t>
            </a:r>
            <a:r>
              <a:rPr lang="en-US" sz="2800" b="1" dirty="0"/>
              <a:t> </a:t>
            </a:r>
            <a:r>
              <a:rPr lang="en-US" sz="2800" b="1" dirty="0" err="1"/>
              <a:t>për</a:t>
            </a:r>
            <a:r>
              <a:rPr lang="en-US" sz="2800" b="1" dirty="0"/>
              <a:t> </a:t>
            </a:r>
            <a:r>
              <a:rPr lang="en-US" sz="2800" b="1" dirty="0" err="1"/>
              <a:t>Monitorimin</a:t>
            </a:r>
            <a:r>
              <a:rPr lang="en-US" sz="2800" b="1" dirty="0"/>
              <a:t> e </a:t>
            </a:r>
            <a:r>
              <a:rPr lang="en-US" sz="2800" b="1" dirty="0" err="1"/>
              <a:t>Vazhduar</a:t>
            </a:r>
            <a:endParaRPr lang="en-US" sz="28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 err="1"/>
              <a:t>Orët</a:t>
            </a:r>
            <a:r>
              <a:rPr lang="en-US" sz="2800" b="1" dirty="0"/>
              <a:t> e </a:t>
            </a:r>
            <a:r>
              <a:rPr lang="en-US" sz="2800" b="1" dirty="0" err="1"/>
              <a:t>ngarkesës</a:t>
            </a:r>
            <a:r>
              <a:rPr lang="en-US" sz="2800" b="1" dirty="0"/>
              <a:t> </a:t>
            </a:r>
            <a:r>
              <a:rPr lang="en-US" sz="2800" b="1" dirty="0" err="1"/>
              <a:t>së</a:t>
            </a:r>
            <a:r>
              <a:rPr lang="en-US" sz="2800" b="1" dirty="0"/>
              <a:t> </a:t>
            </a:r>
            <a:r>
              <a:rPr lang="en-US" sz="2800" b="1" dirty="0" err="1"/>
              <a:t>kontrrollit</a:t>
            </a:r>
            <a:r>
              <a:rPr lang="en-US" sz="2800" b="1" dirty="0"/>
              <a:t>, </a:t>
            </a:r>
            <a:r>
              <a:rPr lang="en-US" sz="2800" b="1" dirty="0" err="1"/>
              <a:t>roli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drejtorit</a:t>
            </a:r>
            <a:r>
              <a:rPr lang="en-US" sz="2800" b="1" dirty="0"/>
              <a:t>, </a:t>
            </a:r>
            <a:r>
              <a:rPr lang="en-US" sz="2800" b="1" dirty="0" err="1"/>
              <a:t>nëndrejtorit</a:t>
            </a:r>
            <a:r>
              <a:rPr lang="en-US" sz="2800" b="1" dirty="0"/>
              <a:t> </a:t>
            </a:r>
            <a:r>
              <a:rPr lang="en-US" sz="2800" b="1" dirty="0" err="1"/>
              <a:t>të</a:t>
            </a:r>
            <a:r>
              <a:rPr lang="en-US" sz="2800" b="1" dirty="0"/>
              <a:t> </a:t>
            </a:r>
            <a:r>
              <a:rPr lang="en-US" sz="2800" b="1" dirty="0" err="1"/>
              <a:t>kulturës</a:t>
            </a:r>
            <a:r>
              <a:rPr lang="en-US" sz="2800" b="1" dirty="0"/>
              <a:t> </a:t>
            </a:r>
            <a:r>
              <a:rPr lang="en-US" sz="2800" b="1" dirty="0" err="1"/>
              <a:t>profesionale</a:t>
            </a:r>
            <a:r>
              <a:rPr lang="en-US" sz="2800" b="1" dirty="0"/>
              <a:t>, </a:t>
            </a:r>
            <a:r>
              <a:rPr lang="en-US" sz="2800" b="1" dirty="0" err="1"/>
              <a:t>Departamenti</a:t>
            </a:r>
            <a:r>
              <a:rPr lang="en-US" sz="2800" b="1" dirty="0"/>
              <a:t> </a:t>
            </a:r>
            <a:r>
              <a:rPr lang="en-US" sz="2800" b="1" dirty="0" err="1"/>
              <a:t>Mësimor</a:t>
            </a:r>
            <a:r>
              <a:rPr lang="en-US" sz="2800" b="1" dirty="0"/>
              <a:t>, </a:t>
            </a:r>
            <a:r>
              <a:rPr lang="en-US" sz="2800" b="1" dirty="0" err="1"/>
              <a:t>Koordinatori</a:t>
            </a:r>
            <a:r>
              <a:rPr lang="en-US" sz="2800" b="1" dirty="0"/>
              <a:t> I </a:t>
            </a:r>
            <a:r>
              <a:rPr lang="en-US" sz="2800" b="1" dirty="0" err="1"/>
              <a:t>Marrëdhënieve</a:t>
            </a:r>
            <a:r>
              <a:rPr lang="en-US" sz="2800" b="1" dirty="0"/>
              <a:t> me </a:t>
            </a:r>
            <a:r>
              <a:rPr lang="en-US" sz="2800" b="1" dirty="0" err="1"/>
              <a:t>Biznesin</a:t>
            </a:r>
            <a:r>
              <a:rPr lang="en-US" sz="2800" b="1" dirty="0"/>
              <a:t>, </a:t>
            </a:r>
            <a:r>
              <a:rPr lang="en-US" sz="2800" b="1" dirty="0" err="1"/>
              <a:t>mësimdhënësit</a:t>
            </a:r>
            <a:r>
              <a:rPr lang="en-US" sz="2800" b="1" dirty="0"/>
              <a:t> </a:t>
            </a:r>
            <a:r>
              <a:rPr lang="en-US" sz="2800" b="1" dirty="0" err="1"/>
              <a:t>dhe</a:t>
            </a:r>
            <a:r>
              <a:rPr lang="en-US" sz="2800" b="1" dirty="0"/>
              <a:t> </a:t>
            </a:r>
            <a:r>
              <a:rPr lang="en-US" sz="2800" b="1" dirty="0" err="1"/>
              <a:t>instruktorët</a:t>
            </a:r>
            <a:r>
              <a:rPr lang="en-US" sz="2800" b="1" dirty="0"/>
              <a:t> e </a:t>
            </a:r>
            <a:r>
              <a:rPr lang="en-US" sz="2800" b="1" dirty="0" err="1"/>
              <a:t>biznesit</a:t>
            </a:r>
            <a:r>
              <a:rPr lang="en-US" sz="28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 err="1"/>
              <a:t>Vëzhgime</a:t>
            </a:r>
            <a:r>
              <a:rPr lang="en-US" sz="2800" b="1" dirty="0"/>
              <a:t>, </a:t>
            </a:r>
            <a:r>
              <a:rPr lang="en-US" sz="2800" b="1" dirty="0" err="1"/>
              <a:t>regjistrime</a:t>
            </a:r>
            <a:r>
              <a:rPr lang="en-US" sz="2800" b="1" dirty="0"/>
              <a:t>. </a:t>
            </a:r>
            <a:r>
              <a:rPr lang="en-US" sz="2800" b="1" dirty="0" err="1"/>
              <a:t>mbledhje</a:t>
            </a:r>
            <a:r>
              <a:rPr lang="en-US" sz="2800" b="1" dirty="0"/>
              <a:t> </a:t>
            </a:r>
            <a:r>
              <a:rPr lang="en-US" sz="2800" b="1" dirty="0" err="1"/>
              <a:t>të</a:t>
            </a:r>
            <a:r>
              <a:rPr lang="en-US" sz="2800" b="1" dirty="0"/>
              <a:t> </a:t>
            </a:r>
            <a:r>
              <a:rPr lang="en-US" sz="2800" b="1" dirty="0" err="1"/>
              <a:t>dhënash</a:t>
            </a:r>
            <a:r>
              <a:rPr lang="en-US" sz="2800" b="1" dirty="0"/>
              <a:t>, </a:t>
            </a:r>
            <a:r>
              <a:rPr lang="en-US" sz="2800" b="1" dirty="0" err="1"/>
              <a:t>përpunim</a:t>
            </a:r>
            <a:r>
              <a:rPr lang="en-US" sz="2800" b="1" dirty="0"/>
              <a:t> </a:t>
            </a:r>
            <a:r>
              <a:rPr lang="en-US" sz="2800" b="1" dirty="0" err="1"/>
              <a:t>të</a:t>
            </a:r>
            <a:r>
              <a:rPr lang="en-US" sz="2800" b="1" dirty="0"/>
              <a:t> </a:t>
            </a:r>
            <a:r>
              <a:rPr lang="en-US" sz="2800" b="1" dirty="0" err="1"/>
              <a:t>dhënash</a:t>
            </a:r>
            <a:r>
              <a:rPr lang="en-US" sz="2800" b="1" dirty="0"/>
              <a:t>, </a:t>
            </a:r>
            <a:r>
              <a:rPr lang="en-US" sz="2800" b="1" dirty="0" err="1"/>
              <a:t>diskutime</a:t>
            </a:r>
            <a:r>
              <a:rPr lang="en-US" sz="2800" b="1" dirty="0"/>
              <a:t> </a:t>
            </a:r>
            <a:r>
              <a:rPr lang="en-US" sz="2800" b="1" dirty="0" err="1"/>
              <a:t>dhe</a:t>
            </a:r>
            <a:r>
              <a:rPr lang="en-US" sz="2800" b="1" dirty="0"/>
              <a:t> feedback.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i="1" dirty="0" err="1"/>
              <a:t>Instrumente</a:t>
            </a:r>
            <a:r>
              <a:rPr lang="en-US" sz="2800" b="1" i="1" dirty="0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/>
              <a:t>Instrument </a:t>
            </a:r>
            <a:r>
              <a:rPr lang="en-US" sz="2800" b="1" i="1" dirty="0" err="1"/>
              <a:t>monitorimi</a:t>
            </a:r>
            <a:endParaRPr lang="en-US" sz="2800" b="1" i="1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0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0ACF1-6936-9C91-291B-AA9AA5B90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662" y="624110"/>
            <a:ext cx="9803568" cy="1509490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2.Grafiku dhe monitorimi i shpërndarjes së nxënësve në biznese sipas planifikimit dhe orarit mësimor.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Nëndrejtori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i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Kulturës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Profesionale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planifikon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me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përgjegjësit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e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departamenteve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,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punën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shpërndarjen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e  </a:t>
            </a:r>
            <a:r>
              <a:rPr lang="en-US" b="1" i="0" u="none" strike="noStrike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nxënësve</a:t>
            </a:r>
            <a:r>
              <a:rPr lang="en-US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</a:rPr>
              <a:t> 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në biznese.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Periudha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Shtator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tetor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Instrument: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Lista 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ndarjeve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nxënësve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Model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nga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 SHTET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1078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D4FEE-DCFB-3035-F1AE-8E94D0793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879" y="824459"/>
            <a:ext cx="12576747" cy="5756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/>
              <a:t>3.Raportimi periodik për monitorimin dhe vlerësimin e PP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800" b="1" dirty="0"/>
              <a:t>Nëndrejtori i kulturës profesionale mbështetur në informacionet dhe raportimet kaskadë të strukturave të tjera të brendshme për t'u përcaktuar menyra e raportimit të mësimdhënësve të praktikës profesionale dhe  frekuenca e raportimit.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 err="1"/>
              <a:t>Instrumente</a:t>
            </a:r>
            <a:r>
              <a:rPr lang="en-US" sz="2800" b="1" dirty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Situacion-Raportimi</a:t>
            </a:r>
            <a:r>
              <a:rPr lang="en-US" sz="2800" b="1" i="1" dirty="0"/>
              <a:t> </a:t>
            </a:r>
            <a:r>
              <a:rPr lang="en-US" sz="2800" b="1" i="1" dirty="0" err="1"/>
              <a:t>ditor</a:t>
            </a:r>
            <a:r>
              <a:rPr lang="en-US" sz="2800" b="1" i="1" dirty="0"/>
              <a:t> (</a:t>
            </a:r>
            <a:r>
              <a:rPr lang="en-US" sz="2800" b="1" i="1" dirty="0" err="1"/>
              <a:t>frekuentimi</a:t>
            </a:r>
            <a:r>
              <a:rPr lang="en-US" sz="2800" b="1" i="1" dirty="0"/>
              <a:t>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err="1"/>
              <a:t>nxënësve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biznes</a:t>
            </a:r>
            <a:r>
              <a:rPr lang="en-US" sz="2800" b="1" i="1" dirty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Situacion-Raportimi</a:t>
            </a:r>
            <a:r>
              <a:rPr lang="en-US" sz="2800" b="1" i="1" dirty="0"/>
              <a:t> </a:t>
            </a:r>
            <a:r>
              <a:rPr lang="en-US" sz="2800" b="1" i="1" dirty="0" err="1"/>
              <a:t>mujor</a:t>
            </a:r>
            <a:r>
              <a:rPr lang="en-US" sz="2800" b="1" i="1" dirty="0"/>
              <a:t> </a:t>
            </a:r>
            <a:r>
              <a:rPr lang="en-US" sz="2800" b="1" i="1" dirty="0" err="1"/>
              <a:t>për</a:t>
            </a:r>
            <a:r>
              <a:rPr lang="en-US" sz="2800" b="1" i="1" dirty="0"/>
              <a:t> </a:t>
            </a:r>
            <a:r>
              <a:rPr lang="en-US" sz="2800" b="1" i="1" dirty="0" err="1"/>
              <a:t>plotësimin</a:t>
            </a:r>
            <a:r>
              <a:rPr lang="en-US" sz="2800" b="1" i="1" dirty="0"/>
              <a:t> e </a:t>
            </a:r>
            <a:r>
              <a:rPr lang="en-US" sz="2800" b="1" i="1" dirty="0" err="1"/>
              <a:t>regjistrave</a:t>
            </a:r>
            <a:r>
              <a:rPr lang="en-US" sz="2800" b="1" i="1" dirty="0"/>
              <a:t>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Raport</a:t>
            </a:r>
            <a:r>
              <a:rPr lang="en-US" sz="2800" b="1" i="1" dirty="0"/>
              <a:t> </a:t>
            </a:r>
            <a:r>
              <a:rPr lang="en-US" sz="2800" b="1" i="1" dirty="0" err="1"/>
              <a:t>monitorimi</a:t>
            </a:r>
            <a:r>
              <a:rPr lang="en-US" sz="2800" b="1" i="1" dirty="0"/>
              <a:t> </a:t>
            </a:r>
            <a:r>
              <a:rPr lang="en-US" sz="2800" b="1" i="1" dirty="0" err="1"/>
              <a:t>çdo</a:t>
            </a:r>
            <a:r>
              <a:rPr lang="en-US" sz="2800" b="1" i="1" dirty="0"/>
              <a:t> </a:t>
            </a:r>
            <a:r>
              <a:rPr lang="en-US" sz="2800" b="1" i="1" dirty="0" err="1"/>
              <a:t>tre</a:t>
            </a:r>
            <a:r>
              <a:rPr lang="en-US" sz="2800" b="1" i="1" dirty="0"/>
              <a:t> </a:t>
            </a:r>
            <a:r>
              <a:rPr lang="en-US" sz="2800" b="1" i="1" dirty="0" err="1"/>
              <a:t>muaj</a:t>
            </a:r>
            <a:r>
              <a:rPr lang="en-US" sz="2800" b="1" i="1" dirty="0"/>
              <a:t>. </a:t>
            </a:r>
            <a:r>
              <a:rPr lang="en-US" sz="2800" b="1" i="1" dirty="0" err="1"/>
              <a:t>Raport</a:t>
            </a:r>
            <a:r>
              <a:rPr lang="en-US" sz="2800" b="1" i="1" dirty="0"/>
              <a:t> </a:t>
            </a:r>
            <a:r>
              <a:rPr lang="en-US" sz="2800" b="1" i="1" dirty="0" err="1"/>
              <a:t>periodik</a:t>
            </a:r>
            <a:r>
              <a:rPr lang="en-US" sz="2800" b="1" i="1" dirty="0"/>
              <a:t> </a:t>
            </a:r>
            <a:r>
              <a:rPr lang="en-US" sz="2800" b="1" i="1" dirty="0" err="1"/>
              <a:t>nga</a:t>
            </a:r>
            <a:r>
              <a:rPr lang="en-US" sz="2800" b="1" i="1" dirty="0"/>
              <a:t> </a:t>
            </a:r>
            <a:r>
              <a:rPr lang="en-US" sz="2800" b="1" i="1" dirty="0" err="1"/>
              <a:t>mësuesit</a:t>
            </a:r>
            <a:r>
              <a:rPr lang="en-US" sz="2800" b="1" i="1" dirty="0"/>
              <a:t> e </a:t>
            </a:r>
            <a:r>
              <a:rPr lang="en-US" sz="2800" b="1" i="1" dirty="0" err="1"/>
              <a:t>praktikës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biznes</a:t>
            </a:r>
            <a:r>
              <a:rPr lang="en-US" sz="2800" b="1" i="1" dirty="0"/>
              <a:t> </a:t>
            </a:r>
            <a:r>
              <a:rPr lang="en-US" sz="2800" b="1" i="1" dirty="0" err="1"/>
              <a:t>një</a:t>
            </a:r>
            <a:r>
              <a:rPr lang="en-US" sz="2800" b="1" i="1" dirty="0"/>
              <a:t> </a:t>
            </a:r>
            <a:r>
              <a:rPr lang="en-US" sz="2800" b="1" i="1" dirty="0" err="1"/>
              <a:t>herë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muaj</a:t>
            </a:r>
            <a:r>
              <a:rPr lang="en-US" sz="2800" b="1" i="1" dirty="0"/>
              <a:t>. 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4805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</TotalTime>
  <Words>821</Words>
  <Application>Microsoft Office PowerPoint</Application>
  <PresentationFormat>Widescreen</PresentationFormat>
  <Paragraphs>64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Mincho</vt:lpstr>
      <vt:lpstr>Aptos</vt:lpstr>
      <vt:lpstr>Arial</vt:lpstr>
      <vt:lpstr>Calibri</vt:lpstr>
      <vt:lpstr>Century Gothic</vt:lpstr>
      <vt:lpstr>Wingdings</vt:lpstr>
      <vt:lpstr>Wingdings 3</vt:lpstr>
      <vt:lpstr>Wisp</vt:lpstr>
      <vt:lpstr>Monitorimi, Raportimi dhe Vlerësimi i Praktikës Profesionale në Biznes (PPB) Julinda Sinani/Robert Gjedia </vt:lpstr>
      <vt:lpstr>Pse monitorim, vlerësim dhe raportim?</vt:lpstr>
      <vt:lpstr>Monitorimi operativ</vt:lpstr>
      <vt:lpstr>Monitorimi tematik </vt:lpstr>
      <vt:lpstr>Tema të monitorimit tematik</vt:lpstr>
      <vt:lpstr>Drejtimet e monitorimit, vlerësimit dhe raportimit</vt:lpstr>
      <vt:lpstr>1.Praktika profesionale në biznes dhe në shkollë monitorohet cilësisht nga institucioni </vt:lpstr>
      <vt:lpstr>2.Grafiku dhe monitorimi i shpërndarjes së nxënësve në biznese sipas planifikimit dhe orarit mësimor.  Nëndrejtori i Kulturës Profesionale planifikon me përgjegjësit e departamenteve, punën shpërndarjen e  nxënësve në biznese.  Periudha Shtator-tetor Instrument: Lista e ndarjeve të nxënësve  Model nga SHTET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Monitorimi dhe Vlerësimi</dc:title>
  <dc:creator>User</dc:creator>
  <cp:lastModifiedBy>HomePC</cp:lastModifiedBy>
  <cp:revision>7</cp:revision>
  <dcterms:created xsi:type="dcterms:W3CDTF">2024-05-30T08:16:00Z</dcterms:created>
  <dcterms:modified xsi:type="dcterms:W3CDTF">2024-06-03T21:10:25Z</dcterms:modified>
</cp:coreProperties>
</file>