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7" r:id="rId6"/>
    <p:sldId id="276" r:id="rId7"/>
    <p:sldId id="277" r:id="rId8"/>
    <p:sldId id="278" r:id="rId9"/>
    <p:sldId id="274" r:id="rId10"/>
    <p:sldId id="280" r:id="rId11"/>
    <p:sldId id="281" r:id="rId12"/>
    <p:sldId id="27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 err="1" smtClean="0"/>
              <a:t>Monitorimi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vlerësimi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dhe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raportimi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praktikës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profesionale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në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biznes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9947" y="4747519"/>
            <a:ext cx="7766936" cy="1096899"/>
          </a:xfrm>
        </p:spPr>
        <p:txBody>
          <a:bodyPr/>
          <a:lstStyle/>
          <a:p>
            <a:r>
              <a:rPr lang="en-US" dirty="0" smtClean="0"/>
              <a:t>			</a:t>
            </a:r>
            <a:r>
              <a:rPr lang="en-US" b="1" dirty="0" err="1" smtClean="0"/>
              <a:t>Julinda</a:t>
            </a:r>
            <a:r>
              <a:rPr lang="en-US" b="1" dirty="0" smtClean="0"/>
              <a:t> </a:t>
            </a:r>
            <a:r>
              <a:rPr lang="en-US" b="1" dirty="0" err="1" smtClean="0"/>
              <a:t>Sinani</a:t>
            </a:r>
            <a:endParaRPr lang="en-US" b="1" dirty="0" smtClean="0"/>
          </a:p>
          <a:p>
            <a:r>
              <a:rPr lang="en-US" b="1" dirty="0" smtClean="0"/>
              <a:t>Robert </a:t>
            </a:r>
            <a:r>
              <a:rPr lang="en-US" b="1" dirty="0" err="1" smtClean="0"/>
              <a:t>Gjedia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14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Raportimi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44431"/>
            <a:ext cx="8596668" cy="41969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sz="2800" b="1" dirty="0"/>
              <a:t>Raportimi periodik për monitorimin dhe vlerësimin e PP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sz="2800" b="1" dirty="0"/>
              <a:t>Nëndrejtori i kulturës profesionale mbështetur në informacionet dhe raportimet kaskadë të strukturave të tjera të brendshme për t'u përcaktuar menyra e raportimit të mësimdhënësve të praktikës profesionale dhe  frekuenca e raportimit.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b="1" dirty="0" err="1"/>
              <a:t>Instrumente</a:t>
            </a:r>
            <a:r>
              <a:rPr lang="en-US" sz="2800" b="1" dirty="0"/>
              <a:t>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i="1" dirty="0" err="1"/>
              <a:t>Situacion-Raportimi</a:t>
            </a:r>
            <a:r>
              <a:rPr lang="en-US" sz="2800" b="1" i="1" dirty="0"/>
              <a:t> </a:t>
            </a:r>
            <a:r>
              <a:rPr lang="en-US" sz="2800" b="1" i="1" dirty="0" err="1"/>
              <a:t>ditor</a:t>
            </a:r>
            <a:r>
              <a:rPr lang="en-US" sz="2800" b="1" i="1" dirty="0"/>
              <a:t> (</a:t>
            </a:r>
            <a:r>
              <a:rPr lang="en-US" sz="2800" b="1" i="1" dirty="0" err="1"/>
              <a:t>frekuentimi</a:t>
            </a:r>
            <a:r>
              <a:rPr lang="en-US" sz="2800" b="1" i="1" dirty="0"/>
              <a:t>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err="1"/>
              <a:t>nxënësve</a:t>
            </a:r>
            <a:r>
              <a:rPr lang="en-US" sz="2800" b="1" i="1" dirty="0"/>
              <a:t> </a:t>
            </a:r>
            <a:r>
              <a:rPr lang="en-US" sz="2800" b="1" i="1" dirty="0" err="1"/>
              <a:t>në</a:t>
            </a:r>
            <a:r>
              <a:rPr lang="en-US" sz="2800" b="1" i="1" dirty="0"/>
              <a:t> </a:t>
            </a:r>
            <a:r>
              <a:rPr lang="en-US" sz="2800" b="1" i="1" dirty="0" err="1"/>
              <a:t>biznes</a:t>
            </a:r>
            <a:r>
              <a:rPr lang="en-US" sz="2800" b="1" i="1" dirty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i="1" dirty="0" err="1"/>
              <a:t>Situacion-Raportimi</a:t>
            </a:r>
            <a:r>
              <a:rPr lang="en-US" sz="2800" b="1" i="1" dirty="0"/>
              <a:t> </a:t>
            </a:r>
            <a:r>
              <a:rPr lang="en-US" sz="2800" b="1" i="1" dirty="0" err="1"/>
              <a:t>mujor</a:t>
            </a:r>
            <a:r>
              <a:rPr lang="en-US" sz="2800" b="1" i="1" dirty="0"/>
              <a:t> </a:t>
            </a:r>
            <a:r>
              <a:rPr lang="en-US" sz="2800" b="1" i="1" dirty="0" err="1"/>
              <a:t>për</a:t>
            </a:r>
            <a:r>
              <a:rPr lang="en-US" sz="2800" b="1" i="1" dirty="0"/>
              <a:t> </a:t>
            </a:r>
            <a:r>
              <a:rPr lang="en-US" sz="2800" b="1" i="1" dirty="0" err="1"/>
              <a:t>plotësimin</a:t>
            </a:r>
            <a:r>
              <a:rPr lang="en-US" sz="2800" b="1" i="1" dirty="0"/>
              <a:t> e </a:t>
            </a:r>
            <a:r>
              <a:rPr lang="en-US" sz="2800" b="1" i="1" dirty="0" err="1"/>
              <a:t>regjistrave</a:t>
            </a:r>
            <a:r>
              <a:rPr lang="en-US" sz="2800" b="1" i="1" dirty="0"/>
              <a:t>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800" b="1" i="1" dirty="0" err="1"/>
              <a:t>Raport</a:t>
            </a:r>
            <a:r>
              <a:rPr lang="en-US" sz="2800" b="1" i="1" dirty="0"/>
              <a:t> </a:t>
            </a:r>
            <a:r>
              <a:rPr lang="en-US" sz="2800" b="1" i="1" dirty="0" err="1"/>
              <a:t>monitorimi</a:t>
            </a:r>
            <a:r>
              <a:rPr lang="en-US" sz="2800" b="1" i="1" dirty="0"/>
              <a:t> </a:t>
            </a:r>
            <a:r>
              <a:rPr lang="en-US" sz="2800" b="1" i="1" dirty="0" err="1"/>
              <a:t>çdo</a:t>
            </a:r>
            <a:r>
              <a:rPr lang="en-US" sz="2800" b="1" i="1" dirty="0"/>
              <a:t> </a:t>
            </a:r>
            <a:r>
              <a:rPr lang="en-US" sz="2800" b="1" i="1" dirty="0" err="1"/>
              <a:t>tre</a:t>
            </a:r>
            <a:r>
              <a:rPr lang="en-US" sz="2800" b="1" i="1" dirty="0"/>
              <a:t> </a:t>
            </a:r>
            <a:r>
              <a:rPr lang="en-US" sz="2800" b="1" i="1" dirty="0" err="1"/>
              <a:t>muaj</a:t>
            </a:r>
            <a:r>
              <a:rPr lang="en-US" sz="2800" b="1" i="1" dirty="0"/>
              <a:t>. </a:t>
            </a:r>
            <a:r>
              <a:rPr lang="en-US" sz="2800" b="1" i="1" dirty="0" err="1"/>
              <a:t>Raport</a:t>
            </a:r>
            <a:r>
              <a:rPr lang="en-US" sz="2800" b="1" i="1" dirty="0"/>
              <a:t> </a:t>
            </a:r>
            <a:r>
              <a:rPr lang="en-US" sz="2800" b="1" i="1" dirty="0" err="1"/>
              <a:t>periodik</a:t>
            </a:r>
            <a:r>
              <a:rPr lang="en-US" sz="2800" b="1" i="1" dirty="0"/>
              <a:t> </a:t>
            </a:r>
            <a:r>
              <a:rPr lang="en-US" sz="2800" b="1" i="1" dirty="0" err="1"/>
              <a:t>nga</a:t>
            </a:r>
            <a:r>
              <a:rPr lang="en-US" sz="2800" b="1" i="1" dirty="0"/>
              <a:t> </a:t>
            </a:r>
            <a:r>
              <a:rPr lang="en-US" sz="2800" b="1" i="1" dirty="0" err="1"/>
              <a:t>mësuesit</a:t>
            </a:r>
            <a:r>
              <a:rPr lang="en-US" sz="2800" b="1" i="1" dirty="0"/>
              <a:t> e </a:t>
            </a:r>
            <a:r>
              <a:rPr lang="en-US" sz="2800" b="1" i="1" dirty="0" err="1"/>
              <a:t>praktikës</a:t>
            </a:r>
            <a:r>
              <a:rPr lang="en-US" sz="2800" b="1" i="1" dirty="0"/>
              <a:t> </a:t>
            </a:r>
            <a:r>
              <a:rPr lang="en-US" sz="2800" b="1" i="1" dirty="0" err="1"/>
              <a:t>në</a:t>
            </a:r>
            <a:r>
              <a:rPr lang="en-US" sz="2800" b="1" i="1" dirty="0"/>
              <a:t> </a:t>
            </a:r>
            <a:r>
              <a:rPr lang="en-US" sz="2800" b="1" i="1" dirty="0" err="1"/>
              <a:t>biznes</a:t>
            </a:r>
            <a:r>
              <a:rPr lang="en-US" sz="2800" b="1" i="1" dirty="0"/>
              <a:t> </a:t>
            </a:r>
            <a:r>
              <a:rPr lang="en-US" sz="2800" b="1" i="1" dirty="0" err="1"/>
              <a:t>një</a:t>
            </a:r>
            <a:r>
              <a:rPr lang="en-US" sz="2800" b="1" i="1" dirty="0"/>
              <a:t> </a:t>
            </a:r>
            <a:r>
              <a:rPr lang="en-US" sz="2800" b="1" i="1" dirty="0" err="1"/>
              <a:t>herë</a:t>
            </a:r>
            <a:r>
              <a:rPr lang="en-US" sz="2800" b="1" i="1" dirty="0"/>
              <a:t> </a:t>
            </a:r>
            <a:r>
              <a:rPr lang="en-US" sz="2800" b="1" i="1" dirty="0" err="1"/>
              <a:t>në</a:t>
            </a:r>
            <a:r>
              <a:rPr lang="en-US" sz="2800" b="1" i="1" dirty="0"/>
              <a:t> </a:t>
            </a:r>
            <a:r>
              <a:rPr lang="en-US" sz="2800" b="1" i="1" dirty="0" err="1"/>
              <a:t>muaj</a:t>
            </a:r>
            <a:r>
              <a:rPr lang="en-US" sz="2800" b="1" i="1" dirty="0"/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6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81355"/>
            <a:ext cx="8596668" cy="57600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sz="2400" b="1" dirty="0"/>
              <a:t>Raporte vlerësimi për monitorimin e PP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Drejtuesi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Nëndrejtori</a:t>
            </a:r>
            <a:r>
              <a:rPr lang="en-US" sz="2400" b="1" dirty="0"/>
              <a:t> </a:t>
            </a:r>
            <a:r>
              <a:rPr lang="en-US" sz="2400" b="1" dirty="0" err="1"/>
              <a:t>Kulturës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planifikojnë</a:t>
            </a:r>
            <a:r>
              <a:rPr lang="en-US" sz="2400" b="1" dirty="0"/>
              <a:t> </a:t>
            </a:r>
            <a:r>
              <a:rPr lang="en-US" sz="2400" b="1" dirty="0" err="1"/>
              <a:t>punën</a:t>
            </a:r>
            <a:r>
              <a:rPr lang="en-US" sz="2400" b="1" dirty="0"/>
              <a:t> </a:t>
            </a:r>
            <a:r>
              <a:rPr lang="en-US" sz="2400" b="1" dirty="0" err="1"/>
              <a:t>për</a:t>
            </a:r>
            <a:r>
              <a:rPr lang="en-US" sz="2400" b="1" dirty="0"/>
              <a:t> </a:t>
            </a:r>
            <a:r>
              <a:rPr lang="en-US" sz="2400" b="1" dirty="0" err="1"/>
              <a:t>Monitorimin</a:t>
            </a:r>
            <a:r>
              <a:rPr lang="en-US" sz="2400" b="1" dirty="0"/>
              <a:t> e </a:t>
            </a:r>
            <a:r>
              <a:rPr lang="en-US" sz="2400" b="1" dirty="0" err="1"/>
              <a:t>Vazhduar</a:t>
            </a:r>
            <a:r>
              <a:rPr lang="en-US" sz="2400" b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Situacion</a:t>
            </a:r>
            <a:endParaRPr 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/>
              <a:t>Instrument: </a:t>
            </a:r>
            <a:r>
              <a:rPr lang="en-US" sz="2400" b="1" dirty="0" err="1"/>
              <a:t>Relacionet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4.1.Analizë 3 </a:t>
            </a:r>
            <a:r>
              <a:rPr lang="en-US" sz="2400" b="1" dirty="0" err="1"/>
              <a:t>mujore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vjetore</a:t>
            </a:r>
            <a:r>
              <a:rPr lang="en-US" sz="2400" b="1" dirty="0"/>
              <a:t> </a:t>
            </a:r>
            <a:r>
              <a:rPr lang="en-US" sz="2400" b="1" dirty="0" err="1"/>
              <a:t>për</a:t>
            </a:r>
            <a:r>
              <a:rPr lang="en-US" sz="2400" b="1" dirty="0"/>
              <a:t> </a:t>
            </a:r>
            <a:r>
              <a:rPr lang="en-US" sz="2400" b="1" dirty="0" err="1"/>
              <a:t>ecurine</a:t>
            </a:r>
            <a:r>
              <a:rPr lang="en-US" sz="2400" b="1" dirty="0"/>
              <a:t> e </a:t>
            </a:r>
            <a:r>
              <a:rPr lang="en-US" sz="2400" b="1" dirty="0" err="1"/>
              <a:t>praktikave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endParaRPr 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Drejtuesi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Nëndrejtori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Kulturës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ndajnë</a:t>
            </a:r>
            <a:r>
              <a:rPr lang="en-US" sz="2400" b="1" dirty="0"/>
              <a:t> </a:t>
            </a:r>
            <a:r>
              <a:rPr lang="en-US" sz="2400" b="1" dirty="0" err="1"/>
              <a:t>periodikisht</a:t>
            </a:r>
            <a:r>
              <a:rPr lang="en-US" sz="2400" b="1" dirty="0"/>
              <a:t> </a:t>
            </a:r>
            <a:r>
              <a:rPr lang="en-US" sz="2400" b="1" dirty="0" err="1"/>
              <a:t>rezultatet</a:t>
            </a:r>
            <a:r>
              <a:rPr lang="en-US" sz="2400" b="1" dirty="0"/>
              <a:t> e </a:t>
            </a:r>
            <a:r>
              <a:rPr lang="en-US" sz="2400" b="1" dirty="0" err="1"/>
              <a:t>Monitorimit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Vazhduar</a:t>
            </a:r>
            <a:r>
              <a:rPr lang="en-US" sz="2400" b="1" dirty="0"/>
              <a:t> me </a:t>
            </a:r>
            <a:r>
              <a:rPr lang="en-US" sz="2400" b="1" dirty="0" err="1"/>
              <a:t>mësimdhënësit</a:t>
            </a:r>
            <a:r>
              <a:rPr lang="en-US" sz="2400" b="1" dirty="0"/>
              <a:t> e </a:t>
            </a:r>
            <a:r>
              <a:rPr lang="en-US" sz="2400" b="1" dirty="0" err="1"/>
              <a:t>praktikës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përgjegjësat</a:t>
            </a:r>
            <a:r>
              <a:rPr lang="en-US" sz="2400" b="1" dirty="0"/>
              <a:t> e </a:t>
            </a:r>
            <a:r>
              <a:rPr lang="en-US" sz="2400" b="1" dirty="0" err="1"/>
              <a:t>departamenteve</a:t>
            </a:r>
            <a:r>
              <a:rPr lang="en-US" sz="2400" b="1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err="1"/>
              <a:t>Pjesëmarrës</a:t>
            </a:r>
            <a:r>
              <a:rPr lang="en-US" sz="2400" b="1" dirty="0"/>
              <a:t> </a:t>
            </a:r>
            <a:r>
              <a:rPr lang="en-US" sz="2400" b="1" dirty="0" err="1"/>
              <a:t>në</a:t>
            </a:r>
            <a:r>
              <a:rPr lang="en-US" sz="2400" b="1" dirty="0"/>
              <a:t> </a:t>
            </a:r>
            <a:r>
              <a:rPr lang="en-US" sz="2400" b="1" dirty="0" err="1"/>
              <a:t>takim</a:t>
            </a:r>
            <a:r>
              <a:rPr lang="en-US" sz="2400" b="1" dirty="0"/>
              <a:t> </a:t>
            </a:r>
            <a:r>
              <a:rPr lang="en-US" sz="2400" b="1" dirty="0" err="1"/>
              <a:t>mësuesit</a:t>
            </a:r>
            <a:r>
              <a:rPr lang="en-US" sz="2400" b="1" dirty="0"/>
              <a:t> e PP, </a:t>
            </a:r>
            <a:r>
              <a:rPr lang="en-US" sz="2400" b="1" dirty="0" err="1"/>
              <a:t>drejtues</a:t>
            </a:r>
            <a:r>
              <a:rPr lang="en-US" sz="2400" b="1" dirty="0"/>
              <a:t> </a:t>
            </a:r>
            <a:r>
              <a:rPr lang="en-US" sz="2400" b="1" dirty="0" err="1"/>
              <a:t>departament</a:t>
            </a:r>
            <a:r>
              <a:rPr lang="en-US" sz="2400" b="1" dirty="0"/>
              <a:t>, KMB </a:t>
            </a:r>
            <a:r>
              <a:rPr lang="en-US" sz="2400" b="1" dirty="0" err="1"/>
              <a:t>Drejtueses</a:t>
            </a:r>
            <a:r>
              <a:rPr lang="en-US" sz="2400" b="1" dirty="0"/>
              <a:t> e </a:t>
            </a:r>
            <a:r>
              <a:rPr lang="en-US" sz="2400" b="1" dirty="0" err="1"/>
              <a:t>NjZH</a:t>
            </a:r>
            <a:r>
              <a:rPr lang="en-US" sz="2400" b="1" dirty="0"/>
              <a:t> </a:t>
            </a:r>
            <a:r>
              <a:rPr lang="en-US" sz="2400" b="1" dirty="0" err="1"/>
              <a:t>që</a:t>
            </a:r>
            <a:r>
              <a:rPr lang="en-US" sz="2400" b="1" dirty="0"/>
              <a:t> </a:t>
            </a:r>
            <a:r>
              <a:rPr lang="en-US" sz="2400" b="1" dirty="0" err="1"/>
              <a:t>ndihmon</a:t>
            </a:r>
            <a:r>
              <a:rPr lang="en-US" sz="2400" b="1" dirty="0"/>
              <a:t>. </a:t>
            </a:r>
            <a:r>
              <a:rPr lang="en-US" sz="2400" b="1" dirty="0" err="1"/>
              <a:t>Dy</a:t>
            </a:r>
            <a:r>
              <a:rPr lang="en-US" sz="2400" b="1" dirty="0"/>
              <a:t> </a:t>
            </a:r>
            <a:r>
              <a:rPr lang="en-US" sz="2400" b="1" dirty="0" err="1"/>
              <a:t>takime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zgjeruara</a:t>
            </a:r>
            <a:r>
              <a:rPr lang="en-US" sz="2400" b="1" dirty="0"/>
              <a:t> </a:t>
            </a:r>
            <a:r>
              <a:rPr lang="en-US" sz="2400" b="1" dirty="0" err="1"/>
              <a:t>në</a:t>
            </a:r>
            <a:r>
              <a:rPr lang="en-US" sz="2400" b="1" dirty="0"/>
              <a:t> </a:t>
            </a:r>
            <a:r>
              <a:rPr lang="en-US" sz="2400" b="1" dirty="0" err="1"/>
              <a:t>vit</a:t>
            </a:r>
            <a:r>
              <a:rPr lang="en-US" sz="2400" b="1" dirty="0"/>
              <a:t>, </a:t>
            </a:r>
            <a:r>
              <a:rPr lang="en-US" sz="2400" b="1" dirty="0" err="1"/>
              <a:t>por</a:t>
            </a:r>
            <a:r>
              <a:rPr lang="en-US" sz="2400" b="1" dirty="0"/>
              <a:t> </a:t>
            </a:r>
            <a:r>
              <a:rPr lang="en-US" sz="2400" b="1" dirty="0" err="1"/>
              <a:t>mund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bëhet</a:t>
            </a:r>
            <a:r>
              <a:rPr lang="en-US" sz="2400" b="1" dirty="0"/>
              <a:t> </a:t>
            </a:r>
            <a:r>
              <a:rPr lang="en-US" sz="2400" b="1" dirty="0" err="1"/>
              <a:t>edhe</a:t>
            </a:r>
            <a:r>
              <a:rPr lang="en-US" sz="2400" b="1" dirty="0"/>
              <a:t> </a:t>
            </a:r>
            <a:r>
              <a:rPr lang="en-US" sz="2400" b="1" dirty="0" err="1"/>
              <a:t>më</a:t>
            </a:r>
            <a:r>
              <a:rPr lang="en-US" sz="2400" b="1" dirty="0"/>
              <a:t> </a:t>
            </a:r>
            <a:r>
              <a:rPr lang="en-US" sz="2400" b="1" dirty="0" err="1"/>
              <a:t>shpesh</a:t>
            </a:r>
            <a:r>
              <a:rPr lang="en-US" sz="2400" b="1" dirty="0"/>
              <a:t>, </a:t>
            </a:r>
            <a:r>
              <a:rPr lang="en-US" sz="2400" b="1" dirty="0" err="1"/>
              <a:t>për</a:t>
            </a:r>
            <a:r>
              <a:rPr lang="en-US" sz="2400" b="1" dirty="0"/>
              <a:t> </a:t>
            </a:r>
            <a:r>
              <a:rPr lang="en-US" sz="2400" b="1" dirty="0" err="1"/>
              <a:t>shembull</a:t>
            </a:r>
            <a:r>
              <a:rPr lang="en-US" sz="2400" b="1" dirty="0"/>
              <a:t> </a:t>
            </a:r>
            <a:r>
              <a:rPr lang="en-US" sz="2400" b="1" dirty="0" err="1"/>
              <a:t>kur</a:t>
            </a:r>
            <a:r>
              <a:rPr lang="en-US" sz="2400" b="1" dirty="0"/>
              <a:t> </a:t>
            </a:r>
            <a:r>
              <a:rPr lang="en-US" sz="2400" b="1" dirty="0" err="1"/>
              <a:t>ka</a:t>
            </a:r>
            <a:r>
              <a:rPr lang="en-US" sz="2400" b="1" dirty="0"/>
              <a:t> </a:t>
            </a:r>
            <a:r>
              <a:rPr lang="en-US" sz="2400" b="1" dirty="0" err="1"/>
              <a:t>probleme</a:t>
            </a:r>
            <a:r>
              <a:rPr lang="en-US" sz="2400" b="1" dirty="0"/>
              <a:t> me </a:t>
            </a:r>
            <a:r>
              <a:rPr lang="en-US" sz="2400" b="1" dirty="0" err="1"/>
              <a:t>praktikën</a:t>
            </a:r>
            <a:r>
              <a:rPr lang="en-US" sz="2400" b="1" dirty="0"/>
              <a:t> me </a:t>
            </a:r>
            <a:r>
              <a:rPr lang="en-US" sz="2400" b="1" dirty="0" err="1"/>
              <a:t>frekuntimin</a:t>
            </a:r>
            <a:r>
              <a:rPr lang="en-US" sz="2400" b="1" dirty="0"/>
              <a:t> </a:t>
            </a:r>
            <a:r>
              <a:rPr lang="en-US" sz="2400" b="1" dirty="0" err="1"/>
              <a:t>në</a:t>
            </a:r>
            <a:r>
              <a:rPr lang="en-US" sz="2400" b="1" dirty="0"/>
              <a:t> </a:t>
            </a:r>
            <a:r>
              <a:rPr lang="en-US" sz="2400" b="1" dirty="0" err="1"/>
              <a:t>të</a:t>
            </a:r>
            <a:r>
              <a:rPr lang="en-US" sz="2400" b="1" dirty="0"/>
              <a:t> </a:t>
            </a:r>
            <a:r>
              <a:rPr lang="en-US" sz="2400" b="1" dirty="0" err="1"/>
              <a:t>cilat</a:t>
            </a:r>
            <a:r>
              <a:rPr lang="en-US" sz="2400" b="1" dirty="0"/>
              <a:t> </a:t>
            </a:r>
            <a:r>
              <a:rPr lang="en-US" sz="2400" b="1" dirty="0" err="1"/>
              <a:t>përfshihen</a:t>
            </a:r>
            <a:r>
              <a:rPr lang="en-US" sz="2400" b="1" dirty="0"/>
              <a:t> </a:t>
            </a:r>
            <a:r>
              <a:rPr lang="en-US" sz="2400" b="1" dirty="0" err="1"/>
              <a:t>mësimdhënësit</a:t>
            </a:r>
            <a:r>
              <a:rPr lang="en-US" sz="2400" b="1" dirty="0"/>
              <a:t> e </a:t>
            </a:r>
            <a:r>
              <a:rPr lang="en-US" sz="2400" b="1" dirty="0" err="1"/>
              <a:t>praktikës</a:t>
            </a:r>
            <a:r>
              <a:rPr lang="en-US" sz="2400" b="1" dirty="0"/>
              <a:t> </a:t>
            </a:r>
            <a:r>
              <a:rPr lang="en-US" sz="2400" b="1" dirty="0" err="1"/>
              <a:t>profesionale</a:t>
            </a:r>
            <a:r>
              <a:rPr lang="en-US" sz="2400" b="1" dirty="0"/>
              <a:t> </a:t>
            </a:r>
            <a:r>
              <a:rPr lang="en-US" sz="2400" b="1" dirty="0" err="1"/>
              <a:t>dhe</a:t>
            </a:r>
            <a:r>
              <a:rPr lang="en-US" sz="2400" b="1" dirty="0"/>
              <a:t> </a:t>
            </a:r>
            <a:r>
              <a:rPr lang="en-US" sz="2400" b="1" dirty="0" err="1"/>
              <a:t>mësuesit</a:t>
            </a:r>
            <a:r>
              <a:rPr lang="en-US" sz="2400" b="1" dirty="0"/>
              <a:t> </a:t>
            </a:r>
            <a:r>
              <a:rPr lang="en-US" sz="2400" b="1" dirty="0" err="1"/>
              <a:t>kujdestar</a:t>
            </a:r>
            <a:r>
              <a:rPr lang="en-US" sz="2400" b="1" dirty="0"/>
              <a:t>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i="1" dirty="0"/>
              <a:t>Instrument: </a:t>
            </a:r>
            <a:r>
              <a:rPr lang="en-US" sz="2400" b="1" i="1" dirty="0" err="1"/>
              <a:t>Raport</a:t>
            </a:r>
            <a:r>
              <a:rPr lang="en-US" sz="2400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1548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303" y="1511912"/>
            <a:ext cx="8596668" cy="388077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7541846" y="3727939"/>
            <a:ext cx="1649046" cy="149273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Ribbon 4"/>
          <p:cNvSpPr/>
          <p:nvPr/>
        </p:nvSpPr>
        <p:spPr>
          <a:xfrm>
            <a:off x="1453662" y="2414885"/>
            <a:ext cx="6572737" cy="114104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Faleminderit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41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070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Përse</a:t>
            </a:r>
            <a:r>
              <a:rPr lang="en-US" dirty="0" smtClean="0"/>
              <a:t> </a:t>
            </a:r>
            <a:r>
              <a:rPr lang="en-US" dirty="0" err="1" smtClean="0"/>
              <a:t>nevojitet</a:t>
            </a:r>
            <a:r>
              <a:rPr lang="en-US" dirty="0" smtClean="0"/>
              <a:t> </a:t>
            </a:r>
            <a:r>
              <a:rPr lang="en-US" dirty="0" err="1" smtClean="0"/>
              <a:t>monitorimi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Praktikës</a:t>
            </a:r>
            <a:r>
              <a:rPr lang="en-US" dirty="0" smtClean="0"/>
              <a:t> </a:t>
            </a:r>
            <a:r>
              <a:rPr lang="en-US" dirty="0" err="1" smtClean="0"/>
              <a:t>Profesionale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Biznes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57389"/>
            <a:ext cx="8596668" cy="456242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Çfarë</a:t>
            </a:r>
            <a:r>
              <a:rPr lang="en-US" sz="2400" dirty="0" smtClean="0"/>
              <a:t> </a:t>
            </a:r>
            <a:r>
              <a:rPr lang="en-US" sz="2400" dirty="0" err="1" smtClean="0"/>
              <a:t>është</a:t>
            </a:r>
            <a:r>
              <a:rPr lang="en-US" sz="2400" dirty="0" smtClean="0"/>
              <a:t> </a:t>
            </a:r>
            <a:r>
              <a:rPr lang="en-US" sz="2400" dirty="0" err="1" smtClean="0"/>
              <a:t>monitorimi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PPB </a:t>
            </a:r>
            <a:r>
              <a:rPr lang="en-US" sz="2400" dirty="0" err="1" smtClean="0"/>
              <a:t>dhe</a:t>
            </a:r>
            <a:r>
              <a:rPr lang="en-US" sz="2400" dirty="0" smtClean="0"/>
              <a:t> </a:t>
            </a:r>
            <a:r>
              <a:rPr lang="en-US" sz="2400" dirty="0" err="1" smtClean="0"/>
              <a:t>përse</a:t>
            </a:r>
            <a:r>
              <a:rPr lang="en-US" sz="2400" dirty="0" smtClean="0"/>
              <a:t> </a:t>
            </a:r>
            <a:r>
              <a:rPr lang="en-US" sz="2400" dirty="0" err="1" smtClean="0"/>
              <a:t>nevojitet</a:t>
            </a:r>
            <a:r>
              <a:rPr lang="en-US" sz="2400" dirty="0" smtClean="0"/>
              <a:t>?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 algn="ctr">
              <a:buNone/>
            </a:pPr>
            <a:r>
              <a:rPr lang="en-US" sz="2400" b="1" dirty="0" err="1"/>
              <a:t>Ë</a:t>
            </a:r>
            <a:r>
              <a:rPr lang="en-US" sz="2400" b="1" dirty="0" err="1" smtClean="0"/>
              <a:t>shtë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një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mekanizëm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që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përdoret</a:t>
            </a:r>
            <a:r>
              <a:rPr lang="en-US" sz="2400" b="1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Tx/>
              <a:buChar char="-"/>
            </a:pPr>
            <a:endParaRPr lang="en-US" sz="2400" dirty="0" smtClean="0"/>
          </a:p>
          <a:p>
            <a:pPr>
              <a:buFontTx/>
              <a:buChar char="-"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953476" y="3638425"/>
            <a:ext cx="6369539" cy="719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n-US" b="1" dirty="0" err="1" smtClean="0">
                <a:solidFill>
                  <a:schemeClr val="tx1"/>
                </a:solidFill>
              </a:rPr>
              <a:t>Për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të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garantuar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cilësinë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në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realizimin</a:t>
            </a:r>
            <a:r>
              <a:rPr lang="en-US" b="1" dirty="0">
                <a:solidFill>
                  <a:schemeClr val="tx1"/>
                </a:solidFill>
              </a:rPr>
              <a:t> e </a:t>
            </a:r>
            <a:r>
              <a:rPr lang="en-US" b="1" dirty="0" err="1" smtClean="0">
                <a:solidFill>
                  <a:schemeClr val="tx1"/>
                </a:solidFill>
              </a:rPr>
              <a:t>këtij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procesi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69292" y="4591903"/>
            <a:ext cx="6885354" cy="719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b="1" dirty="0" err="1" smtClean="0">
                <a:solidFill>
                  <a:schemeClr val="tx1"/>
                </a:solidFill>
              </a:rPr>
              <a:t>Për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të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përmirësuar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vazhdimisht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procesin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58646" y="5545382"/>
            <a:ext cx="6877539" cy="7928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Për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të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rritur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komunikimin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dhe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bashkëpunimin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midis </a:t>
            </a:r>
            <a:r>
              <a:rPr lang="en-US" b="1" dirty="0" err="1" smtClean="0">
                <a:solidFill>
                  <a:schemeClr val="tx1"/>
                </a:solidFill>
              </a:rPr>
              <a:t>aktorëve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të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këtij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procesi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35131"/>
            <a:ext cx="9389775" cy="6139543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2800" b="1" i="1" dirty="0"/>
              <a:t>Kush e </a:t>
            </a:r>
            <a:r>
              <a:rPr lang="en-US" sz="2800" b="1" i="1" dirty="0" err="1" smtClean="0"/>
              <a:t>kryen</a:t>
            </a:r>
            <a:r>
              <a:rPr lang="en-US" sz="2800" b="1" i="1" dirty="0" smtClean="0"/>
              <a:t>?    </a:t>
            </a:r>
          </a:p>
          <a:p>
            <a:pPr marL="914400" lvl="2" indent="0">
              <a:buNone/>
            </a:pPr>
            <a:r>
              <a:rPr lang="en-US" sz="2800" b="1" i="1" dirty="0"/>
              <a:t>	</a:t>
            </a:r>
            <a:r>
              <a:rPr lang="en-US" sz="2800" b="1" i="1" dirty="0" smtClean="0"/>
              <a:t>				</a:t>
            </a:r>
            <a:r>
              <a:rPr lang="en-US" sz="2800" b="1" dirty="0" err="1" smtClean="0"/>
              <a:t>Mësuesi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PPB</a:t>
            </a:r>
          </a:p>
          <a:p>
            <a:pPr marL="914400" lvl="2" indent="0">
              <a:buNone/>
            </a:pPr>
            <a:endParaRPr lang="en-US" sz="2800" b="1" dirty="0"/>
          </a:p>
          <a:p>
            <a:pPr marL="914400" lvl="2" indent="0">
              <a:buNone/>
            </a:pPr>
            <a:endParaRPr lang="en-US" sz="2800" b="1" dirty="0" smtClean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5" name="Round Same Side Corner Rectangle 4"/>
          <p:cNvSpPr/>
          <p:nvPr/>
        </p:nvSpPr>
        <p:spPr>
          <a:xfrm>
            <a:off x="1332671" y="1541140"/>
            <a:ext cx="8079098" cy="827314"/>
          </a:xfrm>
          <a:prstGeom prst="round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Planifikon</a:t>
            </a:r>
            <a:r>
              <a:rPr lang="en-US" sz="2000" dirty="0" smtClean="0"/>
              <a:t> </a:t>
            </a:r>
            <a:r>
              <a:rPr lang="en-US" sz="2000" dirty="0" err="1" smtClean="0"/>
              <a:t>procesin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instrumentet</a:t>
            </a:r>
            <a:r>
              <a:rPr lang="en-US" sz="2000" dirty="0" smtClean="0"/>
              <a:t> e </a:t>
            </a:r>
            <a:r>
              <a:rPr lang="en-US" sz="2000" dirty="0" err="1" smtClean="0"/>
              <a:t>zhvillimit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PPB,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bashkëpunim</a:t>
            </a:r>
            <a:r>
              <a:rPr lang="en-US" sz="2000" dirty="0" smtClean="0"/>
              <a:t> me </a:t>
            </a:r>
            <a:r>
              <a:rPr lang="en-US" sz="2000" dirty="0" err="1" smtClean="0"/>
              <a:t>instruktorin</a:t>
            </a:r>
            <a:r>
              <a:rPr lang="en-US" sz="2000" dirty="0" smtClean="0"/>
              <a:t> e </a:t>
            </a:r>
            <a:r>
              <a:rPr lang="en-US" sz="2000" dirty="0" err="1" smtClean="0"/>
              <a:t>biznesit</a:t>
            </a:r>
            <a:endParaRPr lang="en-US" sz="2000" dirty="0"/>
          </a:p>
        </p:txBody>
      </p:sp>
      <p:sp>
        <p:nvSpPr>
          <p:cNvPr id="6" name="Round Same Side Corner Rectangle 5"/>
          <p:cNvSpPr/>
          <p:nvPr/>
        </p:nvSpPr>
        <p:spPr>
          <a:xfrm>
            <a:off x="1332671" y="2507177"/>
            <a:ext cx="8008762" cy="809898"/>
          </a:xfrm>
          <a:prstGeom prst="round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Monitoron</a:t>
            </a:r>
            <a:r>
              <a:rPr lang="en-US" sz="2000" dirty="0" smtClean="0"/>
              <a:t> </a:t>
            </a:r>
            <a:r>
              <a:rPr lang="en-US" sz="2000" dirty="0" err="1" smtClean="0"/>
              <a:t>mënyrën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rezultatet</a:t>
            </a:r>
            <a:r>
              <a:rPr lang="en-US" sz="2000" dirty="0" smtClean="0"/>
              <a:t> e PPB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çdo</a:t>
            </a:r>
            <a:r>
              <a:rPr lang="en-US" sz="2000" dirty="0" smtClean="0"/>
              <a:t> </a:t>
            </a:r>
            <a:r>
              <a:rPr lang="en-US" sz="2000" dirty="0" err="1" smtClean="0"/>
              <a:t>nxënësi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Round Same Side Corner Rectangle 6"/>
          <p:cNvSpPr/>
          <p:nvPr/>
        </p:nvSpPr>
        <p:spPr>
          <a:xfrm>
            <a:off x="1299116" y="3495601"/>
            <a:ext cx="8015798" cy="727165"/>
          </a:xfrm>
          <a:prstGeom prst="round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Monitoron</a:t>
            </a:r>
            <a:r>
              <a:rPr lang="en-US" sz="2000" dirty="0" smtClean="0"/>
              <a:t> </a:t>
            </a:r>
            <a:r>
              <a:rPr lang="en-US" sz="2000" dirty="0" err="1" smtClean="0"/>
              <a:t>frekuentimin</a:t>
            </a:r>
            <a:r>
              <a:rPr lang="en-US" sz="2000" dirty="0" smtClean="0"/>
              <a:t> e </a:t>
            </a:r>
            <a:r>
              <a:rPr lang="en-US" sz="2000" dirty="0" err="1" smtClean="0"/>
              <a:t>praktikës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biznes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çdo</a:t>
            </a:r>
            <a:r>
              <a:rPr lang="en-US" sz="2000" dirty="0" smtClean="0"/>
              <a:t> </a:t>
            </a:r>
            <a:r>
              <a:rPr lang="en-US" sz="2000" dirty="0" err="1" smtClean="0"/>
              <a:t>nxënës</a:t>
            </a:r>
            <a:endParaRPr lang="en-US" sz="2000" dirty="0"/>
          </a:p>
        </p:txBody>
      </p:sp>
      <p:sp>
        <p:nvSpPr>
          <p:cNvPr id="8" name="Round Same Side Corner Rectangle 7"/>
          <p:cNvSpPr/>
          <p:nvPr/>
        </p:nvSpPr>
        <p:spPr>
          <a:xfrm>
            <a:off x="1323831" y="4393029"/>
            <a:ext cx="7991083" cy="905691"/>
          </a:xfrm>
          <a:prstGeom prst="round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Merr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institucioni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biznesit</a:t>
            </a:r>
            <a:r>
              <a:rPr lang="en-US" sz="2000" dirty="0" smtClean="0"/>
              <a:t> </a:t>
            </a:r>
            <a:r>
              <a:rPr lang="en-US" sz="2000" dirty="0" err="1" smtClean="0"/>
              <a:t>raportin</a:t>
            </a:r>
            <a:r>
              <a:rPr lang="en-US" sz="2000" dirty="0" smtClean="0"/>
              <a:t> </a:t>
            </a:r>
            <a:r>
              <a:rPr lang="en-US" sz="2000" dirty="0" err="1" smtClean="0"/>
              <a:t>përkatës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e </a:t>
            </a:r>
            <a:r>
              <a:rPr lang="en-US" sz="2000" dirty="0" err="1" smtClean="0"/>
              <a:t>pasqyron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regjistër</a:t>
            </a:r>
            <a:endParaRPr lang="en-US" sz="2000" dirty="0"/>
          </a:p>
        </p:txBody>
      </p:sp>
      <p:sp>
        <p:nvSpPr>
          <p:cNvPr id="9" name="Round Same Side Corner Rectangle 8"/>
          <p:cNvSpPr/>
          <p:nvPr/>
        </p:nvSpPr>
        <p:spPr>
          <a:xfrm>
            <a:off x="1314992" y="5468983"/>
            <a:ext cx="7991083" cy="905691"/>
          </a:xfrm>
          <a:prstGeom prst="round2Same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Pasqyron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dokumentacionin</a:t>
            </a:r>
            <a:r>
              <a:rPr lang="en-US" sz="2000" dirty="0" smtClean="0"/>
              <a:t> </a:t>
            </a:r>
            <a:r>
              <a:rPr lang="en-US" sz="2000" dirty="0" err="1" smtClean="0"/>
              <a:t>zyrtar</a:t>
            </a:r>
            <a:r>
              <a:rPr lang="en-US" sz="2000" dirty="0" smtClean="0"/>
              <a:t> </a:t>
            </a:r>
            <a:r>
              <a:rPr lang="en-US" sz="2000" dirty="0" err="1" smtClean="0"/>
              <a:t>rezultatet</a:t>
            </a:r>
            <a:r>
              <a:rPr lang="en-US" sz="2000" dirty="0" smtClean="0"/>
              <a:t> e </a:t>
            </a:r>
            <a:r>
              <a:rPr lang="en-US" sz="2000" dirty="0" err="1" smtClean="0"/>
              <a:t>vlerësimit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praktikës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biznes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24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66057"/>
            <a:ext cx="8596668" cy="5475305"/>
          </a:xfrm>
        </p:spPr>
        <p:txBody>
          <a:bodyPr/>
          <a:lstStyle/>
          <a:p>
            <a:r>
              <a:rPr lang="en-US" sz="2400" b="1" dirty="0" err="1" smtClean="0"/>
              <a:t>Nëndrejtori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kulturës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profesionale</a:t>
            </a:r>
            <a:r>
              <a:rPr lang="en-US" sz="2400" b="1" dirty="0" smtClean="0"/>
              <a:t> :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Planifikon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organizon</a:t>
            </a:r>
            <a:r>
              <a:rPr lang="en-US" sz="2000" dirty="0" smtClean="0"/>
              <a:t> </a:t>
            </a:r>
            <a:r>
              <a:rPr lang="en-US" sz="2000" dirty="0" err="1" smtClean="0"/>
              <a:t>punën</a:t>
            </a:r>
            <a:r>
              <a:rPr lang="en-US" sz="2000" dirty="0" smtClean="0"/>
              <a:t> me </a:t>
            </a:r>
            <a:r>
              <a:rPr lang="en-US" sz="2000" dirty="0" err="1" smtClean="0"/>
              <a:t>përgjegjësit</a:t>
            </a:r>
            <a:r>
              <a:rPr lang="en-US" sz="2000" dirty="0" smtClean="0"/>
              <a:t> e </a:t>
            </a:r>
            <a:r>
              <a:rPr lang="en-US" sz="2000" dirty="0" err="1" smtClean="0"/>
              <a:t>departamenteve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mbikqyrjen</a:t>
            </a:r>
            <a:r>
              <a:rPr lang="en-US" sz="2000" dirty="0" smtClean="0"/>
              <a:t> e </a:t>
            </a:r>
            <a:r>
              <a:rPr lang="en-US" sz="2000" dirty="0" err="1" smtClean="0"/>
              <a:t>realizimit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praktikave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r>
              <a:rPr lang="en-US" sz="2000" dirty="0" smtClean="0"/>
              <a:t> </a:t>
            </a:r>
            <a:r>
              <a:rPr lang="en-US" sz="2000" dirty="0" err="1"/>
              <a:t>t</a:t>
            </a:r>
            <a:r>
              <a:rPr lang="en-US" sz="2000" dirty="0" err="1" smtClean="0"/>
              <a:t>ë</a:t>
            </a:r>
            <a:r>
              <a:rPr lang="en-US" sz="2000" dirty="0" smtClean="0"/>
              <a:t> </a:t>
            </a:r>
            <a:r>
              <a:rPr lang="en-US" sz="2000" dirty="0" err="1" smtClean="0"/>
              <a:t>nxënësve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biznes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Monitoron</a:t>
            </a:r>
            <a:r>
              <a:rPr lang="en-US" sz="2000" dirty="0" smtClean="0"/>
              <a:t> </a:t>
            </a:r>
            <a:r>
              <a:rPr lang="en-US" sz="2000" dirty="0" err="1" smtClean="0"/>
              <a:t>procesin</a:t>
            </a:r>
            <a:r>
              <a:rPr lang="en-US" sz="2000" dirty="0" smtClean="0"/>
              <a:t> e </a:t>
            </a:r>
            <a:r>
              <a:rPr lang="en-US" sz="2000" dirty="0" err="1" smtClean="0"/>
              <a:t>frekuentimit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shkollës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nxënësit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Harton</a:t>
            </a:r>
            <a:r>
              <a:rPr lang="en-US" sz="2000" dirty="0" smtClean="0"/>
              <a:t> </a:t>
            </a:r>
            <a:r>
              <a:rPr lang="en-US" sz="2000" dirty="0" err="1" smtClean="0"/>
              <a:t>evidencat</a:t>
            </a:r>
            <a:r>
              <a:rPr lang="en-US" sz="2000" dirty="0" smtClean="0"/>
              <a:t> </a:t>
            </a:r>
            <a:r>
              <a:rPr lang="en-US" sz="2000" dirty="0" err="1" smtClean="0"/>
              <a:t>javore</a:t>
            </a:r>
            <a:r>
              <a:rPr lang="en-US" sz="2000" dirty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mujore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frekuentimit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PPB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/>
              <a:t>Planifikon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organizon</a:t>
            </a:r>
            <a:r>
              <a:rPr lang="en-US" sz="2000" dirty="0" smtClean="0"/>
              <a:t> </a:t>
            </a:r>
            <a:r>
              <a:rPr lang="en-US" sz="2000" dirty="0" err="1" smtClean="0"/>
              <a:t>punën</a:t>
            </a:r>
            <a:r>
              <a:rPr lang="en-US" sz="2000" dirty="0" smtClean="0"/>
              <a:t> me </a:t>
            </a:r>
            <a:r>
              <a:rPr lang="en-US" sz="2000" dirty="0" err="1" smtClean="0"/>
              <a:t>përgjegjësit</a:t>
            </a:r>
            <a:r>
              <a:rPr lang="en-US" sz="2000" dirty="0" smtClean="0"/>
              <a:t> e </a:t>
            </a:r>
            <a:r>
              <a:rPr lang="en-US" sz="2000" dirty="0" err="1" smtClean="0"/>
              <a:t>departamentit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monitorimin</a:t>
            </a:r>
            <a:r>
              <a:rPr lang="en-US" sz="2000" dirty="0" smtClean="0"/>
              <a:t> e </a:t>
            </a:r>
            <a:r>
              <a:rPr lang="en-US" sz="2000" dirty="0" err="1" smtClean="0"/>
              <a:t>zbatimit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kurrikulës</a:t>
            </a:r>
            <a:r>
              <a:rPr lang="en-US" sz="2000" dirty="0" smtClean="0"/>
              <a:t> </a:t>
            </a:r>
            <a:r>
              <a:rPr lang="en-US" sz="2000" dirty="0" err="1" smtClean="0"/>
              <a:t>për</a:t>
            </a:r>
            <a:r>
              <a:rPr lang="en-US" sz="2000" dirty="0" smtClean="0"/>
              <a:t> </a:t>
            </a:r>
            <a:r>
              <a:rPr lang="en-US" sz="2000" dirty="0" err="1" smtClean="0"/>
              <a:t>që</a:t>
            </a:r>
            <a:r>
              <a:rPr lang="en-US" sz="2000" dirty="0" smtClean="0"/>
              <a:t> </a:t>
            </a:r>
            <a:r>
              <a:rPr lang="en-US" sz="2000" dirty="0" err="1" smtClean="0"/>
              <a:t>zhvillohet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biznes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723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298" y="278674"/>
            <a:ext cx="8818656" cy="57626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/>
              <a:t>		</a:t>
            </a:r>
            <a:r>
              <a:rPr lang="en-US" sz="2200" b="1" dirty="0" err="1" smtClean="0"/>
              <a:t>Përgjegjësi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departamentit</a:t>
            </a:r>
            <a:endParaRPr lang="en-US" sz="2200" b="1" dirty="0"/>
          </a:p>
          <a:p>
            <a:pPr marL="0" indent="0">
              <a:buNone/>
            </a:pPr>
            <a:endParaRPr lang="en-US" dirty="0"/>
          </a:p>
          <a:p>
            <a:pPr algn="just">
              <a:buFont typeface="+mj-lt"/>
              <a:buAutoNum type="arabicPeriod"/>
            </a:pPr>
            <a:r>
              <a:rPr lang="en-US" sz="2000" dirty="0" err="1" smtClean="0"/>
              <a:t>Mbështet</a:t>
            </a:r>
            <a:r>
              <a:rPr lang="en-US" sz="2000" dirty="0" smtClean="0"/>
              <a:t> </a:t>
            </a:r>
            <a:r>
              <a:rPr lang="en-US" sz="2000" dirty="0" err="1" smtClean="0"/>
              <a:t>mësuesit</a:t>
            </a:r>
            <a:r>
              <a:rPr lang="en-US" sz="2000" dirty="0" smtClean="0"/>
              <a:t> e </a:t>
            </a:r>
            <a:r>
              <a:rPr lang="en-US" sz="2000" dirty="0" err="1" smtClean="0"/>
              <a:t>praktikës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departamentit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analizën</a:t>
            </a:r>
            <a:r>
              <a:rPr lang="en-US" sz="2000" dirty="0" smtClean="0"/>
              <a:t> e </a:t>
            </a:r>
            <a:r>
              <a:rPr lang="en-US" sz="2000" dirty="0" err="1" smtClean="0"/>
              <a:t>mënyrës</a:t>
            </a:r>
            <a:r>
              <a:rPr lang="en-US" sz="2000" dirty="0" smtClean="0"/>
              <a:t> </a:t>
            </a:r>
            <a:r>
              <a:rPr lang="en-US" sz="2000" dirty="0" err="1" smtClean="0"/>
              <a:t>së</a:t>
            </a:r>
            <a:r>
              <a:rPr lang="en-US" sz="2000" dirty="0" smtClean="0"/>
              <a:t> </a:t>
            </a:r>
            <a:r>
              <a:rPr lang="en-US" sz="2000" dirty="0" err="1" smtClean="0"/>
              <a:t>zhvillimit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praktikës</a:t>
            </a:r>
            <a:r>
              <a:rPr lang="en-US" sz="2000" dirty="0" smtClean="0"/>
              <a:t> </a:t>
            </a:r>
            <a:r>
              <a:rPr lang="en-US" sz="2000" dirty="0" err="1" smtClean="0"/>
              <a:t>cilësore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biznes</a:t>
            </a:r>
            <a:r>
              <a:rPr lang="en-US" sz="20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000" dirty="0" smtClean="0"/>
          </a:p>
          <a:p>
            <a:pPr algn="just">
              <a:buFont typeface="+mj-lt"/>
              <a:buAutoNum type="arabicPeriod"/>
            </a:pPr>
            <a:r>
              <a:rPr lang="en-US" sz="2000" dirty="0" smtClean="0"/>
              <a:t> </a:t>
            </a:r>
            <a:r>
              <a:rPr lang="en-US" sz="2000" dirty="0" err="1" smtClean="0"/>
              <a:t>Monitoron</a:t>
            </a:r>
            <a:r>
              <a:rPr lang="en-US" sz="2000" dirty="0" smtClean="0"/>
              <a:t> </a:t>
            </a:r>
            <a:r>
              <a:rPr lang="en-US" sz="2000" dirty="0" err="1" smtClean="0"/>
              <a:t>zbatimin</a:t>
            </a:r>
            <a:r>
              <a:rPr lang="en-US" sz="2000" dirty="0" smtClean="0"/>
              <a:t> e </a:t>
            </a:r>
            <a:r>
              <a:rPr lang="en-US" sz="2000" dirty="0" err="1" smtClean="0"/>
              <a:t>grafikut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realizimit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praktikave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biznes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mësimdhënësit</a:t>
            </a:r>
            <a:r>
              <a:rPr lang="en-US" sz="2000" dirty="0" smtClean="0"/>
              <a:t> e </a:t>
            </a:r>
            <a:r>
              <a:rPr lang="en-US" sz="2000" dirty="0" err="1" smtClean="0"/>
              <a:t>praktikës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departamentit</a:t>
            </a:r>
            <a:endParaRPr lang="en-US" sz="20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2000" dirty="0"/>
          </a:p>
          <a:p>
            <a:pPr algn="just">
              <a:buFont typeface="+mj-lt"/>
              <a:buAutoNum type="arabicPeriod"/>
            </a:pPr>
            <a:r>
              <a:rPr lang="en-US" sz="2000" dirty="0" err="1" smtClean="0"/>
              <a:t>Siguron</a:t>
            </a:r>
            <a:r>
              <a:rPr lang="en-US" sz="2000" dirty="0" smtClean="0"/>
              <a:t> </a:t>
            </a:r>
            <a:r>
              <a:rPr lang="en-US" sz="2000" dirty="0" err="1" smtClean="0"/>
              <a:t>dokumentimin</a:t>
            </a:r>
            <a:r>
              <a:rPr lang="en-US" sz="2000" dirty="0" smtClean="0"/>
              <a:t> e </a:t>
            </a:r>
            <a:r>
              <a:rPr lang="en-US" sz="2000" dirty="0" err="1" smtClean="0"/>
              <a:t>procesit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praktikave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r>
              <a:rPr lang="en-US" sz="2000" dirty="0" smtClean="0"/>
              <a:t> </a:t>
            </a:r>
            <a:r>
              <a:rPr lang="en-US" sz="2000" dirty="0" err="1" smtClean="0"/>
              <a:t>nga</a:t>
            </a:r>
            <a:r>
              <a:rPr lang="en-US" sz="2000" dirty="0" smtClean="0"/>
              <a:t> </a:t>
            </a:r>
            <a:r>
              <a:rPr lang="en-US" sz="2000" dirty="0" err="1" smtClean="0"/>
              <a:t>mësimdhënësit</a:t>
            </a:r>
            <a:r>
              <a:rPr lang="en-US" sz="2000" dirty="0" smtClean="0"/>
              <a:t> e </a:t>
            </a:r>
            <a:r>
              <a:rPr lang="en-US" sz="2000" dirty="0" err="1" smtClean="0"/>
              <a:t>praktikës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r>
              <a:rPr lang="en-US" sz="2000" dirty="0" smtClean="0"/>
              <a:t> </a:t>
            </a: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departamentit</a:t>
            </a:r>
            <a:r>
              <a:rPr lang="en-US" sz="20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000" dirty="0" smtClean="0"/>
          </a:p>
          <a:p>
            <a:pPr>
              <a:buFont typeface="+mj-lt"/>
              <a:buAutoNum type="arabicPeriod"/>
            </a:pPr>
            <a:r>
              <a:rPr lang="en-US" sz="2000" dirty="0" err="1" smtClean="0"/>
              <a:t>Realizon</a:t>
            </a:r>
            <a:r>
              <a:rPr lang="en-US" sz="2000" dirty="0" smtClean="0"/>
              <a:t> </a:t>
            </a:r>
            <a:r>
              <a:rPr lang="en-US" sz="2000" dirty="0" err="1" smtClean="0"/>
              <a:t>analiza</a:t>
            </a:r>
            <a:r>
              <a:rPr lang="en-US" sz="2000" dirty="0" smtClean="0"/>
              <a:t> </a:t>
            </a:r>
            <a:r>
              <a:rPr lang="en-US" sz="2000" dirty="0" err="1" smtClean="0"/>
              <a:t>periodike</a:t>
            </a:r>
            <a:r>
              <a:rPr lang="en-US" sz="2000" dirty="0" smtClean="0"/>
              <a:t> </a:t>
            </a:r>
            <a:r>
              <a:rPr lang="en-US" sz="2000" dirty="0" err="1" smtClean="0"/>
              <a:t>në</a:t>
            </a:r>
            <a:r>
              <a:rPr lang="en-US" sz="2000" dirty="0" smtClean="0"/>
              <a:t> </a:t>
            </a:r>
            <a:r>
              <a:rPr lang="en-US" sz="2000" dirty="0" err="1" smtClean="0"/>
              <a:t>nivel</a:t>
            </a:r>
            <a:r>
              <a:rPr lang="en-US" sz="2000" dirty="0"/>
              <a:t> </a:t>
            </a:r>
            <a:r>
              <a:rPr lang="en-US" sz="2000" dirty="0" err="1" smtClean="0"/>
              <a:t>departamenti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raporton</a:t>
            </a:r>
            <a:r>
              <a:rPr lang="en-US" sz="2000" dirty="0" smtClean="0"/>
              <a:t> </a:t>
            </a:r>
            <a:r>
              <a:rPr lang="en-US" sz="2000" dirty="0" err="1" smtClean="0"/>
              <a:t>rregullisht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nëndrejtori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kulturës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profesionale</a:t>
            </a:r>
            <a:endParaRPr lang="en-US" sz="2000" dirty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7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1292"/>
            <a:ext cx="8169681" cy="5080069"/>
          </a:xfrm>
        </p:spPr>
        <p:txBody>
          <a:bodyPr/>
          <a:lstStyle/>
          <a:p>
            <a:r>
              <a:rPr lang="en-US" sz="2000" b="1" dirty="0" err="1"/>
              <a:t>Koordinatori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 smtClean="0"/>
              <a:t>Marrëdhënieve</a:t>
            </a:r>
            <a:r>
              <a:rPr lang="en-US" sz="2000" b="1" dirty="0" smtClean="0"/>
              <a:t> </a:t>
            </a:r>
            <a:r>
              <a:rPr lang="en-US" sz="2000" b="1" dirty="0"/>
              <a:t>me </a:t>
            </a:r>
            <a:r>
              <a:rPr lang="en-US" sz="2000" b="1" dirty="0" err="1"/>
              <a:t>Biznesin</a:t>
            </a:r>
            <a:r>
              <a:rPr lang="en-US" sz="2000" b="1" dirty="0"/>
              <a:t> (KMB)</a:t>
            </a:r>
          </a:p>
          <a:p>
            <a:endParaRPr lang="en-US" dirty="0"/>
          </a:p>
          <a:p>
            <a:pPr>
              <a:buAutoNum type="arabicPeriod"/>
            </a:pPr>
            <a:r>
              <a:rPr lang="en-US" dirty="0" err="1"/>
              <a:t>Identifikon</a:t>
            </a:r>
            <a:r>
              <a:rPr lang="en-US" dirty="0"/>
              <a:t> </a:t>
            </a:r>
            <a:r>
              <a:rPr lang="en-US" dirty="0" err="1"/>
              <a:t>biznese</a:t>
            </a:r>
            <a:r>
              <a:rPr lang="en-US" dirty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/>
              <a:t>reja</a:t>
            </a:r>
            <a:r>
              <a:rPr lang="en-US" dirty="0"/>
              <a:t> me </a:t>
            </a:r>
            <a:r>
              <a:rPr lang="en-US" dirty="0" err="1" smtClean="0"/>
              <a:t>qëllim</a:t>
            </a:r>
            <a:r>
              <a:rPr lang="en-US" dirty="0" smtClean="0"/>
              <a:t> </a:t>
            </a:r>
            <a:r>
              <a:rPr lang="en-US" dirty="0" err="1"/>
              <a:t>zgjerimin</a:t>
            </a:r>
            <a:r>
              <a:rPr lang="en-US" dirty="0"/>
              <a:t> e </a:t>
            </a:r>
            <a:r>
              <a:rPr lang="en-US" dirty="0" err="1"/>
              <a:t>rrjetit</a:t>
            </a:r>
            <a:r>
              <a:rPr lang="en-US" dirty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bashkëpunëtorëve</a:t>
            </a:r>
            <a:endParaRPr lang="en-US" dirty="0"/>
          </a:p>
          <a:p>
            <a:pPr>
              <a:buAutoNum type="arabicPeriod"/>
            </a:pPr>
            <a:endParaRPr lang="en-US" dirty="0"/>
          </a:p>
          <a:p>
            <a:pPr>
              <a:buAutoNum type="arabicPeriod"/>
            </a:pPr>
            <a:r>
              <a:rPr lang="en-US" dirty="0" err="1"/>
              <a:t>Harton</a:t>
            </a:r>
            <a:r>
              <a:rPr lang="en-US" dirty="0"/>
              <a:t> </a:t>
            </a:r>
            <a:r>
              <a:rPr lang="en-US" dirty="0" err="1"/>
              <a:t>grafikun</a:t>
            </a:r>
            <a:r>
              <a:rPr lang="en-US" dirty="0"/>
              <a:t> e </a:t>
            </a:r>
            <a:r>
              <a:rPr lang="en-US" dirty="0" err="1"/>
              <a:t>praktikave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biznese</a:t>
            </a:r>
            <a:r>
              <a:rPr lang="en-US" dirty="0" smtClean="0"/>
              <a:t>,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bashkëpunim</a:t>
            </a:r>
            <a:r>
              <a:rPr lang="en-US" dirty="0" smtClean="0"/>
              <a:t> me </a:t>
            </a:r>
            <a:r>
              <a:rPr lang="en-US" dirty="0" err="1" smtClean="0"/>
              <a:t>mësuesit</a:t>
            </a:r>
            <a:r>
              <a:rPr lang="en-US" dirty="0" smtClean="0"/>
              <a:t>  e </a:t>
            </a:r>
            <a:r>
              <a:rPr lang="en-US" dirty="0" err="1" smtClean="0"/>
              <a:t>praktikës</a:t>
            </a:r>
            <a:r>
              <a:rPr lang="en-US" dirty="0" smtClean="0"/>
              <a:t> </a:t>
            </a:r>
            <a:r>
              <a:rPr lang="en-US" dirty="0" err="1" smtClean="0"/>
              <a:t>profesionale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instruktorin</a:t>
            </a:r>
            <a:r>
              <a:rPr lang="en-US" dirty="0" smtClean="0"/>
              <a:t> e </a:t>
            </a:r>
            <a:r>
              <a:rPr lang="en-US" dirty="0" err="1" smtClean="0"/>
              <a:t>biznesit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AutoNum type="arabicPeriod"/>
            </a:pPr>
            <a:r>
              <a:rPr lang="en-US" dirty="0" err="1"/>
              <a:t>Koordinon</a:t>
            </a:r>
            <a:r>
              <a:rPr lang="en-US" dirty="0"/>
              <a:t> </a:t>
            </a:r>
            <a:r>
              <a:rPr lang="en-US" dirty="0" err="1"/>
              <a:t>realizimin</a:t>
            </a:r>
            <a:r>
              <a:rPr lang="en-US" dirty="0"/>
              <a:t> e </a:t>
            </a:r>
            <a:r>
              <a:rPr lang="en-US" dirty="0" err="1"/>
              <a:t>praktikave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biznese</a:t>
            </a:r>
            <a:r>
              <a:rPr lang="en-US" dirty="0" smtClean="0"/>
              <a:t>,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bashkëpunim</a:t>
            </a:r>
            <a:r>
              <a:rPr lang="en-US" dirty="0" smtClean="0"/>
              <a:t> me </a:t>
            </a:r>
            <a:r>
              <a:rPr lang="en-US" dirty="0" err="1" smtClean="0"/>
              <a:t>mësuesin</a:t>
            </a:r>
            <a:r>
              <a:rPr lang="en-US" dirty="0" smtClean="0"/>
              <a:t> e </a:t>
            </a:r>
            <a:r>
              <a:rPr lang="en-US" dirty="0" err="1" smtClean="0"/>
              <a:t>praktikës</a:t>
            </a:r>
            <a:r>
              <a:rPr lang="en-US" dirty="0" smtClean="0"/>
              <a:t> </a:t>
            </a:r>
            <a:r>
              <a:rPr lang="en-US" dirty="0" err="1" smtClean="0"/>
              <a:t>profësionale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4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3323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/>
              <a:t>Garantimi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cilësisë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në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realizimin</a:t>
            </a:r>
            <a:r>
              <a:rPr lang="en-US" sz="3200" b="1" dirty="0" smtClean="0"/>
              <a:t> e </a:t>
            </a:r>
            <a:r>
              <a:rPr lang="en-US" sz="3200" b="1" dirty="0" err="1" smtClean="0"/>
              <a:t>Praktikës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Profesionale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në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Biznes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2831"/>
            <a:ext cx="9076266" cy="488461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Përgjegjësinë kryesore për aspektet cilësore të funksionimit të shkollës e ka </a:t>
            </a:r>
            <a:r>
              <a:rPr lang="it-IT" b="1" i="1" dirty="0"/>
              <a:t>Drejtori i </a:t>
            </a:r>
            <a:r>
              <a:rPr lang="it-IT" b="1" i="1" dirty="0" smtClean="0"/>
              <a:t>shkollës. </a:t>
            </a:r>
            <a:r>
              <a:rPr lang="en-US" dirty="0"/>
              <a:t>A</a:t>
            </a:r>
            <a:r>
              <a:rPr lang="en-US" dirty="0" smtClean="0"/>
              <a:t>i</a:t>
            </a:r>
            <a:r>
              <a:rPr lang="it-IT" dirty="0" smtClean="0"/>
              <a:t> </a:t>
            </a:r>
            <a:r>
              <a:rPr lang="it-IT" dirty="0"/>
              <a:t>e ka për detyrë të monitorojë </a:t>
            </a:r>
            <a:r>
              <a:rPr lang="it-IT" dirty="0" smtClean="0"/>
              <a:t>dhe të </a:t>
            </a:r>
            <a:r>
              <a:rPr lang="it-IT" dirty="0"/>
              <a:t>kërkojë informacionet e duhura për performancën e shkollës (përfshirë dhe marrëdhëniet me biznesin), të analizojë këto informacione, të përcaktojë mangësitë dhe të krijojë kushtet për përmirësimet e duhura. Në shumë raste, është edhe </a:t>
            </a:r>
            <a:r>
              <a:rPr lang="it-IT" b="1" i="1" dirty="0"/>
              <a:t>nëndrejtori i shkollës</a:t>
            </a:r>
            <a:r>
              <a:rPr lang="it-IT" dirty="0"/>
              <a:t> që mbulon kulturën profesionale i cili ka përgjegjësi për “</a:t>
            </a:r>
            <a:r>
              <a:rPr lang="it-IT" i="1" dirty="0"/>
              <a:t>organizimin dhe monitorimin e praktikave profesionale në biznes</a:t>
            </a:r>
            <a:r>
              <a:rPr lang="it-IT" dirty="0" smtClean="0"/>
              <a:t>”.</a:t>
            </a:r>
            <a:endParaRPr lang="it-IT" b="1" i="1" dirty="0" smtClean="0"/>
          </a:p>
          <a:p>
            <a:pPr algn="just"/>
            <a:endParaRPr lang="it-IT" b="1" i="1" dirty="0"/>
          </a:p>
          <a:p>
            <a:pPr algn="just"/>
            <a:r>
              <a:rPr lang="it-IT" b="1" i="1" dirty="0" smtClean="0"/>
              <a:t>Mësuesi praktikës në shkollë </a:t>
            </a:r>
            <a:r>
              <a:rPr lang="it-IT" dirty="0" smtClean="0"/>
              <a:t>dhe </a:t>
            </a:r>
            <a:r>
              <a:rPr lang="it-IT" b="1" i="1" dirty="0"/>
              <a:t>instruktori i biznesit</a:t>
            </a:r>
            <a:r>
              <a:rPr lang="it-IT" dirty="0"/>
              <a:t>, janë planifikuesit, zbatuesit dhe monitoruesit kryesorë të realizimit të praktikës profesionale në biznes nga nxënësit. Ata </a:t>
            </a:r>
            <a:r>
              <a:rPr lang="it-IT" dirty="0" smtClean="0"/>
              <a:t>kanë informacion </a:t>
            </a:r>
            <a:r>
              <a:rPr lang="it-IT" dirty="0"/>
              <a:t>më të plotë në lidhje me cilësinë e zbatimit të kësaj praktike, me mangësitë dhe shkaqet e tyre, si dhe me masat që duhet të ndërmerren për përmirësimin e proçesit. Kontributi i tyre në proçesin e garantimit të Cilësisë është i padiskutueshëm. </a:t>
            </a:r>
          </a:p>
          <a:p>
            <a:endParaRPr lang="it-IT" dirty="0"/>
          </a:p>
          <a:p>
            <a:pPr algn="just"/>
            <a:r>
              <a:rPr lang="it-IT" b="1" i="1" dirty="0"/>
              <a:t>Njësia e Zhvillimit,</a:t>
            </a:r>
            <a:r>
              <a:rPr lang="it-IT" dirty="0"/>
              <a:t> nëpërmjet </a:t>
            </a:r>
            <a:r>
              <a:rPr lang="it-IT" dirty="0" smtClean="0"/>
              <a:t>përgjegjësit (Koordinatorit për sigurimin e cilësisë) është </a:t>
            </a:r>
            <a:r>
              <a:rPr lang="it-IT" dirty="0"/>
              <a:t>përgjegjëse e drejtpërdrejtë </a:t>
            </a:r>
            <a:r>
              <a:rPr lang="it-IT" dirty="0" smtClean="0"/>
              <a:t>për </a:t>
            </a:r>
            <a:r>
              <a:rPr lang="it-IT" dirty="0"/>
              <a:t>monitorimin dhe vlerësimin e cilësisë së performancës së këtyre </a:t>
            </a:r>
            <a:r>
              <a:rPr lang="it-IT" dirty="0" smtClean="0"/>
              <a:t>marrëdhënieve</a:t>
            </a:r>
            <a:r>
              <a:rPr lang="it-IT" dirty="0"/>
              <a:t> </a:t>
            </a:r>
            <a:r>
              <a:rPr lang="it-IT" dirty="0" smtClean="0"/>
              <a:t>shkollë-biznes.</a:t>
            </a:r>
          </a:p>
          <a:p>
            <a:pPr algn="just"/>
            <a:r>
              <a:rPr lang="it-IT" b="1" i="1" dirty="0" smtClean="0"/>
              <a:t>Vetëvlerësimi i shkollës</a:t>
            </a:r>
            <a:r>
              <a:rPr lang="it-IT" dirty="0" smtClean="0"/>
              <a:t>, nëpërmjet zbatimit të procedurave përkatëse është një element shumë i rëndësishëm edhe për garantimin e cilësisë edhe për PPB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1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857" y="484554"/>
            <a:ext cx="9631158" cy="60647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it-IT" sz="20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it-IT" sz="2000" b="1" i="1" dirty="0" smtClean="0">
                <a:solidFill>
                  <a:schemeClr val="accent1">
                    <a:lumMod val="75000"/>
                  </a:schemeClr>
                </a:solidFill>
              </a:rPr>
              <a:t>INSTRUMENTET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kryesore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të monitorimit janë: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/>
              <a:t>	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b="1" dirty="0"/>
              <a:t>	</a:t>
            </a:r>
            <a:r>
              <a:rPr lang="it-IT" b="1" dirty="0"/>
              <a:t>Lista e kontrollit</a:t>
            </a:r>
            <a:r>
              <a:rPr lang="it-IT" dirty="0"/>
              <a:t>, bazuar në </a:t>
            </a:r>
            <a:r>
              <a:rPr lang="it-IT" b="1" i="1" dirty="0"/>
              <a:t>Kriteret e Cilësisë</a:t>
            </a:r>
            <a:r>
              <a:rPr lang="it-IT" dirty="0"/>
              <a:t>. Kjo listë kontrolli </a:t>
            </a:r>
            <a:r>
              <a:rPr lang="it-IT" dirty="0" smtClean="0"/>
              <a:t>përmban </a:t>
            </a:r>
            <a:r>
              <a:rPr lang="it-IT" dirty="0"/>
              <a:t>Kriteret e Cilësisë që përfshijnë të gjitha aspektet e bashkëpunimit shkollë – biznes. Lista e kontrollit plotësohet nga KMB duke konsideruar shkallën e performancës që i referohet secilit nga Kriteret e Cilësisë</a:t>
            </a:r>
            <a:r>
              <a:rPr lang="it-IT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it-IT" b="1" dirty="0"/>
              <a:t>	Vëzhgimi i drejtpërdrejtë</a:t>
            </a:r>
            <a:r>
              <a:rPr lang="it-IT" dirty="0"/>
              <a:t>, i realizimit të proçesit të bashkëpunimit, nëpërmjet të cilit gjykohet për shkallën e përmbushjes së secilit nga Kriteret e Cilësisë</a:t>
            </a:r>
            <a:r>
              <a:rPr lang="it-IT" dirty="0" smtClean="0"/>
              <a:t>.</a:t>
            </a:r>
          </a:p>
          <a:p>
            <a:pPr lvl="0"/>
            <a:endParaRPr lang="it-IT" b="1" dirty="0" smtClean="0"/>
          </a:p>
          <a:p>
            <a:pPr lvl="0"/>
            <a:r>
              <a:rPr lang="it-IT" b="1" dirty="0" smtClean="0"/>
              <a:t>Shqyrtimi </a:t>
            </a:r>
            <a:r>
              <a:rPr lang="it-IT" b="1" dirty="0"/>
              <a:t>i dokumentave zyrtare,</a:t>
            </a:r>
            <a:r>
              <a:rPr lang="it-IT" dirty="0"/>
              <a:t> që ka të bëjë me marrëdhëniet shkollë – biznes, të tilla si marrëveshjet e bashkëpunimit, kontratat, regjistrat, listat e pjesmarrjes së nxënësve, fletoret e praktikave të nxënësve, rezultatet e nxënësve, programet e praktikave, programin e praktikës në biznes, statistikat, raportet e ndryshme etj.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it-IT" b="1" dirty="0"/>
              <a:t>Bashkëbisedimet </a:t>
            </a:r>
            <a:r>
              <a:rPr lang="it-IT" dirty="0"/>
              <a:t>me instruktorët e shkollës dhe të biznesit, me menaxherët e biznesit, me nxënësit etj. Këto mund të jenë biseda individuale (intervista) ose takime të strukturuara me grupe pjesmarrësish, të cilët janë të angazhuar </a:t>
            </a:r>
            <a:r>
              <a:rPr lang="it-IT" dirty="0" smtClean="0"/>
              <a:t>në </a:t>
            </a:r>
            <a:r>
              <a:rPr lang="it-IT" dirty="0"/>
              <a:t>procesin e bashkëpunimit shkollë – biznes dhe ofrojnë informacione për cilësinë e këtij bashkëpunimi.</a:t>
            </a:r>
            <a:endParaRPr lang="en-US" dirty="0"/>
          </a:p>
          <a:p>
            <a:pPr lvl="0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345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3200" b="1" dirty="0"/>
              <a:t>KRITERET E SIGURIMIT TË CILËSISË NË BASHKËPUNIMIN SHKOLLË – BIZNES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Lista</a:t>
            </a:r>
            <a:r>
              <a:rPr lang="en-US" dirty="0" smtClean="0"/>
              <a:t> e </a:t>
            </a:r>
            <a:r>
              <a:rPr lang="en-US" dirty="0" err="1" smtClean="0"/>
              <a:t>Kontrollit</a:t>
            </a:r>
            <a:r>
              <a:rPr lang="en-US" dirty="0" smtClean="0"/>
              <a:t>   (</a:t>
            </a:r>
            <a:r>
              <a:rPr lang="en-US" dirty="0" err="1" smtClean="0"/>
              <a:t>bashkëlidhur</a:t>
            </a:r>
            <a:r>
              <a:rPr lang="en-US" dirty="0" smtClean="0"/>
              <a:t> </a:t>
            </a:r>
            <a:r>
              <a:rPr lang="en-US" dirty="0" err="1" smtClean="0"/>
              <a:t>modeli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8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864</TotalTime>
  <Words>669</Words>
  <Application>Microsoft Office PowerPoint</Application>
  <PresentationFormat>Widescreen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</vt:lpstr>
      <vt:lpstr>Wingdings 3</vt:lpstr>
      <vt:lpstr>Facet</vt:lpstr>
      <vt:lpstr>Monitorimi, vlerësimi dhe raportimi i praktikës profesionale në biznes </vt:lpstr>
      <vt:lpstr>Përse nevojitet monitorimi i Praktikës Profesionale në Biznes?</vt:lpstr>
      <vt:lpstr>PowerPoint Presentation</vt:lpstr>
      <vt:lpstr>PowerPoint Presentation</vt:lpstr>
      <vt:lpstr>PowerPoint Presentation</vt:lpstr>
      <vt:lpstr>PowerPoint Presentation</vt:lpstr>
      <vt:lpstr>Garantimi i cilësisë në realizimin e Praktikës Profesionale në Biznes</vt:lpstr>
      <vt:lpstr>PowerPoint Presentation</vt:lpstr>
      <vt:lpstr>KRITERET E SIGURIMIT TË CILËSISË NË BASHKËPUNIMIN SHKOLLË – BIZNES</vt:lpstr>
      <vt:lpstr>Raportimi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53</cp:revision>
  <dcterms:created xsi:type="dcterms:W3CDTF">2024-06-04T08:05:06Z</dcterms:created>
  <dcterms:modified xsi:type="dcterms:W3CDTF">2024-06-06T09:08:26Z</dcterms:modified>
</cp:coreProperties>
</file>